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88" r:id="rId5"/>
    <p:sldId id="589" r:id="rId6"/>
    <p:sldId id="590" r:id="rId7"/>
    <p:sldId id="319" r:id="rId8"/>
    <p:sldId id="274" r:id="rId9"/>
    <p:sldId id="520" r:id="rId10"/>
    <p:sldId id="552" r:id="rId11"/>
    <p:sldId id="566" r:id="rId12"/>
    <p:sldId id="567" r:id="rId13"/>
    <p:sldId id="568" r:id="rId14"/>
    <p:sldId id="539" r:id="rId15"/>
    <p:sldId id="569" r:id="rId16"/>
    <p:sldId id="570" r:id="rId17"/>
    <p:sldId id="592" r:id="rId18"/>
    <p:sldId id="591" r:id="rId19"/>
    <p:sldId id="574" r:id="rId20"/>
    <p:sldId id="521" r:id="rId21"/>
    <p:sldId id="524" r:id="rId22"/>
    <p:sldId id="594" r:id="rId23"/>
    <p:sldId id="576" r:id="rId24"/>
    <p:sldId id="593" r:id="rId25"/>
    <p:sldId id="578" r:id="rId26"/>
    <p:sldId id="579" r:id="rId27"/>
    <p:sldId id="580" r:id="rId28"/>
    <p:sldId id="581" r:id="rId29"/>
    <p:sldId id="583" r:id="rId30"/>
    <p:sldId id="584" r:id="rId31"/>
    <p:sldId id="586" r:id="rId32"/>
    <p:sldId id="403" r:id="rId33"/>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53" userDrawn="1">
          <p15:clr>
            <a:srgbClr val="A4A3A4"/>
          </p15:clr>
        </p15:guide>
        <p15:guide id="2" pos="3728" userDrawn="1">
          <p15:clr>
            <a:srgbClr val="A4A3A4"/>
          </p15:clr>
        </p15:guide>
        <p15:guide id="3" pos="447" userDrawn="1">
          <p15:clr>
            <a:srgbClr val="A4A3A4"/>
          </p15:clr>
        </p15:guide>
        <p15:guide id="4" pos="7200" userDrawn="1">
          <p15:clr>
            <a:srgbClr val="A4A3A4"/>
          </p15:clr>
        </p15:guide>
        <p15:guide id="5" orient="horz" pos="616" userDrawn="1">
          <p15:clr>
            <a:srgbClr val="A4A3A4"/>
          </p15:clr>
        </p15:guide>
        <p15:guide id="6" orient="horz" pos="684" userDrawn="1">
          <p15:clr>
            <a:srgbClr val="A4A3A4"/>
          </p15:clr>
        </p15:guide>
        <p15:guide id="7" orient="horz" pos="3959" userDrawn="1">
          <p15:clr>
            <a:srgbClr val="A4A3A4"/>
          </p15:clr>
        </p15:guide>
        <p15:guide id="8" orient="horz"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53"/>
        <p:guide pos="3728"/>
        <p:guide pos="447"/>
        <p:guide pos="7200"/>
        <p:guide orient="horz" pos="616"/>
        <p:guide orient="horz" pos="684"/>
        <p:guide orient="horz" pos="3959"/>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gs" Target="tags/tag55.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6.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5" Type="http://schemas.openxmlformats.org/officeDocument/2006/relationships/slideLayout" Target="../slideLayouts/slideLayout2.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54.xml"/><Relationship Id="rId7" Type="http://schemas.openxmlformats.org/officeDocument/2006/relationships/tags" Target="../tags/tag53.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tiff"/></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2542277"/>
            </a:xfrm>
            <a:prstGeom prst="rect">
              <a:avLst/>
            </a:prstGeom>
          </p:spPr>
          <p:txBody>
            <a:bodyPr wrap="square">
              <a:spAutoFit/>
            </a:bodyPr>
            <a:p>
              <a:pPr lvl="0" algn="just">
                <a:lnSpc>
                  <a:spcPct val="125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（三）有限性</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是有限的，就单个生命来讲，死亡是必然的。每个生命在成长过程中，机体功能会经历许多发展阶段，从弱小逐渐变得强大，然后由强大逐渐走向衰亡，最后死亡。人类的生命也非常有限，有限性是生命的本质规定性。正是因为生命的有限性，才使人不停地追求生命的可能性、超越性和生命的意义性，我们需要在有限的生命里，珍惜当下，把握未来，使自己活得更加精彩。</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2843713"/>
            </a:xfrm>
            <a:prstGeom prst="rect">
              <a:avLst/>
            </a:prstGeom>
          </p:spPr>
          <p:txBody>
            <a:bodyPr wrap="square">
              <a:sp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（四）创造性</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类的大脑可以对各种信息进行加工，结合前人传下来的经验，提出创新的想法并付诸实践，最终实现改造环境的功能。生命是有限的，而且最终的归宿是消失，可是在人类发展的历史长河中，正是一个个鲜活而又短暂的生命，为历史与社会的发展作出了巨大贡献，令人类文明取得巨大进步。生活在古代的人们可能完全无法想象有一天，人类能够飞上天空。更不会想到，人类有一天会到达传说中只有嫦娥和玉兔的月亮之上。</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7056" y="1426365"/>
              <a:ext cx="6501417" cy="374989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从我们有了意识，就一直在努力探索生命的意义。到了大学阶段，随着自我认识的深入，对生命意义的探索也进入了新阶段，如果此时，你依然没有明确的生活目标，觉得自己还没找到活着的意义，不妨试试下面的练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（一）我是谁</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自我意识的内容已经为大家做过详细的介绍。现在，大家可以思考“我是谁”，其中一些同学这样回答：</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——我叫 ×××，是一名大学生。</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 ××× 的儿子，是 ××× 的朋友。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——我是一个认真的人。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——我是一个想象力丰富的人。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——我是一个朋友很多，但是又时常觉得孤单的人。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112191" y="1656802"/>
              <a:ext cx="4830720" cy="3409840"/>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在不同的人心中，不同的语境中，答案不尽相同，这些答案都描述了“我”的一个方面，当一个人开始向自己提问的时候，说明他已经开始探寻生命的意义了。</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认识自己，认识自己的价值，了解自己生命特殊存在的意义，能够帮助我们树立正确对待生活的态度，以积极向上的思想迎接生活中的困难，接受挑战，成长为对社会、家庭有用的人。但是有一些大学生因为对自己的认识不清，而不知道自己是谁。认识自己不仅能帮助我们了解自己，还能帮助我们寻找生命发展的方向和追求的意义。即使你读了很多书，你上了很多年学，你拥有别人没有的学历，你如果不清楚自己的未来发展方向，不明白自己的生命流向，你依然会觉得困顿。同学们，追寻生命的意义，你们开始行动了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189990" y="1236980"/>
            <a:ext cx="9631680" cy="4703445"/>
            <a:chOff x="-380758" y="1213367"/>
            <a:chExt cx="7281707" cy="4123571"/>
          </a:xfrm>
        </p:grpSpPr>
        <p:sp>
          <p:nvSpPr>
            <p:cNvPr id="6" name="矩形 5"/>
            <p:cNvSpPr/>
            <p:nvPr/>
          </p:nvSpPr>
          <p:spPr>
            <a:xfrm>
              <a:off x="-88772" y="1213367"/>
              <a:ext cx="6698234" cy="3891422"/>
            </a:xfrm>
            <a:prstGeom prst="rect">
              <a:avLst/>
            </a:prstGeom>
          </p:spPr>
          <p:txBody>
            <a:bodyPr wrap="square">
              <a:spAutoFit/>
            </a:bodyPr>
            <a:p>
              <a:pPr lvl="0" algn="just">
                <a:lnSpc>
                  <a:spcPct val="125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（二）我为什么活着</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在课堂上提问的时候，大家给出了不同的回答：</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——为了让家人过得更好。</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——为了找到一份合适的工作。</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——为了以后能实现我的理想。</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——想要为社会作一些贡献。</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每个人生活的意义都不相同，近年来由于人类生存状态的变化、转型期社会变革和多元价值观对大学生的影响，造成不少人出现了“空茫感”，也就是不知道自己处于世界什么位置，对任何事情都漠不关心，生命也就失去了原本该具有的热情和活力。市场经济体制的建立也促使实用主义、功利主义进入大学生的视野，在这种思想的支配下，有的大学生只注重自身利益，而不顾集体和他人的利益，实用主义和功利主义相结合起来，冲击了大学生对生命意义的追寻。所以，进入大学之后，积极探寻自己的生命意义，对度过自己的大学生活和未来人生发展都有重要的意义。寻找正确的生命意义，才能达到更高的境界，让生命变得更有价值和意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403985" y="988695"/>
            <a:ext cx="8860155" cy="506730"/>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（三）我该怎样活着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6" name="文本框 7"/>
          <p:cNvSpPr txBox="1">
            <a:spLocks noChangeArrowheads="1"/>
          </p:cNvSpPr>
          <p:nvPr/>
        </p:nvSpPr>
        <p:spPr bwMode="auto">
          <a:xfrm>
            <a:off x="2170430" y="4088765"/>
            <a:ext cx="2920365"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000" dirty="0">
                <a:solidFill>
                  <a:schemeClr val="accent1">
                    <a:lumMod val="75000"/>
                  </a:schemeClr>
                </a:solidFill>
                <a:latin typeface="+mn-lt"/>
                <a:ea typeface="+mn-ea"/>
                <a:cs typeface="+mn-ea"/>
                <a:sym typeface="+mn-lt"/>
              </a:rPr>
              <a:t>2.</a:t>
            </a:r>
            <a:r>
              <a:rPr lang="zh-CN" altLang="en-US" sz="2000" dirty="0">
                <a:solidFill>
                  <a:schemeClr val="accent1">
                    <a:lumMod val="75000"/>
                  </a:schemeClr>
                </a:solidFill>
                <a:latin typeface="+mn-lt"/>
                <a:ea typeface="+mn-ea"/>
                <a:cs typeface="+mn-ea"/>
                <a:sym typeface="+mn-lt"/>
              </a:rPr>
              <a:t>树立正确的目标</a:t>
            </a:r>
            <a:endParaRPr lang="zh-CN" altLang="en-US" sz="2000" dirty="0">
              <a:solidFill>
                <a:schemeClr val="accent1">
                  <a:lumMod val="75000"/>
                </a:schemeClr>
              </a:solidFill>
              <a:latin typeface="+mn-lt"/>
              <a:ea typeface="+mn-ea"/>
              <a:cs typeface="+mn-ea"/>
              <a:sym typeface="+mn-lt"/>
            </a:endParaRPr>
          </a:p>
        </p:txBody>
      </p:sp>
      <p:grpSp>
        <p:nvGrpSpPr>
          <p:cNvPr id="2" name="千图设计师MC：ID 29795607库_组合 1"/>
          <p:cNvGrpSpPr/>
          <p:nvPr>
            <p:custDataLst>
              <p:tags r:id="rId1"/>
            </p:custDataLst>
          </p:nvPr>
        </p:nvGrpSpPr>
        <p:grpSpPr>
          <a:xfrm>
            <a:off x="4681220" y="2059940"/>
            <a:ext cx="3044825" cy="3350895"/>
            <a:chOff x="3868505" y="1785927"/>
            <a:chExt cx="4454991" cy="3867584"/>
          </a:xfrm>
        </p:grpSpPr>
        <p:grpSp>
          <p:nvGrpSpPr>
            <p:cNvPr id="16" name="Group 2"/>
            <p:cNvGrpSpPr/>
            <p:nvPr/>
          </p:nvGrpSpPr>
          <p:grpSpPr>
            <a:xfrm>
              <a:off x="6087647" y="3717179"/>
              <a:ext cx="2235849" cy="1936332"/>
              <a:chOff x="6087647" y="3717179"/>
              <a:chExt cx="2235849" cy="1936332"/>
            </a:xfrm>
          </p:grpSpPr>
          <p:sp>
            <p:nvSpPr>
              <p:cNvPr id="27" name="Freeform: Shape 13"/>
              <p:cNvSpPr/>
              <p:nvPr/>
            </p:nvSpPr>
            <p:spPr>
              <a:xfrm>
                <a:off x="6087647" y="3717179"/>
                <a:ext cx="2235849" cy="19363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5">
                  <a:lumMod val="40000"/>
                  <a:lumOff val="60000"/>
                </a:schemeClr>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8" name="Freeform: Shape 14"/>
              <p:cNvSpPr/>
              <p:nvPr/>
            </p:nvSpPr>
            <p:spPr>
              <a:xfrm>
                <a:off x="7016738" y="4730065"/>
                <a:ext cx="467333" cy="473462"/>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17" name="Group 3"/>
            <p:cNvGrpSpPr/>
            <p:nvPr/>
          </p:nvGrpSpPr>
          <p:grpSpPr>
            <a:xfrm>
              <a:off x="3868505" y="3717179"/>
              <a:ext cx="2235849" cy="1936332"/>
              <a:chOff x="3868505" y="3717179"/>
              <a:chExt cx="2235849" cy="1936332"/>
            </a:xfrm>
          </p:grpSpPr>
          <p:sp>
            <p:nvSpPr>
              <p:cNvPr id="25" name="Freeform: Shape 11"/>
              <p:cNvSpPr/>
              <p:nvPr/>
            </p:nvSpPr>
            <p:spPr>
              <a:xfrm>
                <a:off x="3868505" y="3717179"/>
                <a:ext cx="2235849" cy="19363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chemeClr val="accent5">
                  <a:lumMod val="40000"/>
                  <a:lumOff val="60000"/>
                </a:schemeClr>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6" name="Freeform: Shape 12"/>
              <p:cNvSpPr/>
              <p:nvPr/>
            </p:nvSpPr>
            <p:spPr>
              <a:xfrm>
                <a:off x="4706545" y="4729332"/>
                <a:ext cx="477553" cy="474928"/>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FFFFFF"/>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18" name="Group 4"/>
            <p:cNvGrpSpPr/>
            <p:nvPr/>
          </p:nvGrpSpPr>
          <p:grpSpPr>
            <a:xfrm>
              <a:off x="4981814" y="1785927"/>
              <a:ext cx="2235860" cy="1936332"/>
              <a:chOff x="4981814" y="1785927"/>
              <a:chExt cx="2235860" cy="1936332"/>
            </a:xfrm>
          </p:grpSpPr>
          <p:sp>
            <p:nvSpPr>
              <p:cNvPr id="23" name="Freeform: Shape 9"/>
              <p:cNvSpPr/>
              <p:nvPr/>
            </p:nvSpPr>
            <p:spPr>
              <a:xfrm>
                <a:off x="4981814" y="1785927"/>
                <a:ext cx="2235860" cy="193633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800" y="0"/>
                    </a:lnTo>
                    <a:lnTo>
                      <a:pt x="21600" y="21600"/>
                    </a:lnTo>
                    <a:cubicBezTo>
                      <a:pt x="21600" y="21600"/>
                      <a:pt x="0" y="21600"/>
                      <a:pt x="0" y="21600"/>
                    </a:cubicBezTo>
                    <a:close/>
                  </a:path>
                </a:pathLst>
              </a:custGeom>
              <a:solidFill>
                <a:srgbClr val="2681C0"/>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4" name="Freeform: Shape 10"/>
              <p:cNvSpPr/>
              <p:nvPr/>
            </p:nvSpPr>
            <p:spPr>
              <a:xfrm>
                <a:off x="5938778" y="2696205"/>
                <a:ext cx="297309" cy="353997"/>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solidFill>
                <a:srgbClr val="FFFFFF"/>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sp>
          <p:nvSpPr>
            <p:cNvPr id="19" name="Freeform: Shape 5"/>
            <p:cNvSpPr/>
            <p:nvPr/>
          </p:nvSpPr>
          <p:spPr>
            <a:xfrm>
              <a:off x="5795123" y="4127531"/>
              <a:ext cx="601756" cy="601756"/>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accent3"/>
            </a:solidFill>
            <a:ln w="12700">
              <a:miter lim="400000"/>
            </a:ln>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sp>
        <p:nvSpPr>
          <p:cNvPr id="29" name="矩形 28"/>
          <p:cNvSpPr>
            <a:spLocks noChangeArrowheads="1"/>
          </p:cNvSpPr>
          <p:nvPr/>
        </p:nvSpPr>
        <p:spPr bwMode="auto">
          <a:xfrm>
            <a:off x="2007235" y="1990725"/>
            <a:ext cx="3246755" cy="1322070"/>
          </a:xfrm>
          <a:prstGeom prst="rect">
            <a:avLst/>
          </a:prstGeom>
          <a:noFill/>
          <a:ln>
            <a:solidFill>
              <a:srgbClr val="304892"/>
            </a:solidFill>
          </a:ln>
        </p:spPr>
        <p:txBody>
          <a:bodyPr wrap="square" lIns="91428" tIns="45714" rIns="91428" bIns="45714">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9pPr>
          </a:lstStyle>
          <a:p>
            <a:pPr indent="0" defTabSz="866140" fontAlgn="auto">
              <a:lnSpc>
                <a:spcPct val="120000"/>
              </a:lnSpc>
              <a:defRPr/>
            </a:pPr>
            <a:endParaRPr sz="1465" dirty="0">
              <a:solidFill>
                <a:schemeClr val="tx1">
                  <a:lumMod val="50000"/>
                </a:schemeClr>
              </a:solidFill>
              <a:latin typeface="Noto Sans S Chinese Regular" panose="020B0500000000000000" pitchFamily="34" charset="-122"/>
              <a:ea typeface="Noto Sans S Chinese Regular" panose="020B0500000000000000" pitchFamily="34" charset="-122"/>
            </a:endParaRPr>
          </a:p>
        </p:txBody>
      </p:sp>
      <p:sp>
        <p:nvSpPr>
          <p:cNvPr id="31" name="矩形 30"/>
          <p:cNvSpPr>
            <a:spLocks noChangeArrowheads="1"/>
          </p:cNvSpPr>
          <p:nvPr/>
        </p:nvSpPr>
        <p:spPr bwMode="auto">
          <a:xfrm>
            <a:off x="7793990" y="3737610"/>
            <a:ext cx="3269615" cy="2160270"/>
          </a:xfrm>
          <a:prstGeom prst="rect">
            <a:avLst/>
          </a:prstGeom>
          <a:noFill/>
          <a:ln>
            <a:solidFill>
              <a:srgbClr val="304892"/>
            </a:solidFill>
          </a:ln>
        </p:spPr>
        <p:txBody>
          <a:bodyPr wrap="square" lIns="91428" tIns="45714" rIns="91428" bIns="45714">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9pPr>
          </a:lstStyle>
          <a:p>
            <a:pPr defTabSz="866140">
              <a:lnSpc>
                <a:spcPct val="140000"/>
              </a:lnSpc>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我们在生活中由于各种事情的发生，会承受一定的心理负担，掌握心理健康的基础知识，增强心理弹性，磨砺意志，在遇到挫折和阻碍的时候，始终保留对未来的希望，提升抗挫折能力。</a:t>
            </a:r>
            <a:endParaRPr sz="1600" dirty="0">
              <a:solidFill>
                <a:schemeClr val="tx1">
                  <a:lumMod val="50000"/>
                </a:schemeClr>
              </a:solidFill>
              <a:latin typeface="Noto Sans S Chinese Regular" panose="020B0500000000000000" pitchFamily="34" charset="-122"/>
              <a:ea typeface="Noto Sans S Chinese Regular" panose="020B0500000000000000" pitchFamily="34" charset="-122"/>
            </a:endParaRPr>
          </a:p>
        </p:txBody>
      </p:sp>
      <p:sp>
        <p:nvSpPr>
          <p:cNvPr id="8" name="文本框 7"/>
          <p:cNvSpPr txBox="1">
            <a:spLocks noChangeArrowheads="1"/>
          </p:cNvSpPr>
          <p:nvPr/>
        </p:nvSpPr>
        <p:spPr bwMode="auto">
          <a:xfrm>
            <a:off x="1626235" y="1495425"/>
            <a:ext cx="2920365" cy="329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000" dirty="0">
                <a:solidFill>
                  <a:schemeClr val="accent1">
                    <a:lumMod val="75000"/>
                  </a:schemeClr>
                </a:solidFill>
                <a:latin typeface="+mn-lt"/>
                <a:ea typeface="+mn-ea"/>
                <a:cs typeface="+mn-ea"/>
                <a:sym typeface="+mn-lt"/>
              </a:rPr>
              <a:t>1.</a:t>
            </a:r>
            <a:r>
              <a:rPr lang="zh-CN" altLang="en-US" sz="2000" dirty="0">
                <a:solidFill>
                  <a:schemeClr val="accent1">
                    <a:lumMod val="75000"/>
                  </a:schemeClr>
                </a:solidFill>
                <a:latin typeface="+mn-lt"/>
                <a:ea typeface="+mn-ea"/>
                <a:cs typeface="+mn-ea"/>
                <a:sym typeface="+mn-lt"/>
              </a:rPr>
              <a:t>珍惜生命</a:t>
            </a:r>
            <a:endParaRPr lang="zh-CN" altLang="en-US" sz="2000" dirty="0">
              <a:solidFill>
                <a:schemeClr val="accent1">
                  <a:lumMod val="75000"/>
                </a:schemeClr>
              </a:solidFill>
              <a:latin typeface="+mn-lt"/>
              <a:ea typeface="+mn-ea"/>
              <a:cs typeface="+mn-ea"/>
              <a:sym typeface="+mn-lt"/>
            </a:endParaRPr>
          </a:p>
        </p:txBody>
      </p:sp>
      <p:sp>
        <p:nvSpPr>
          <p:cNvPr id="9" name="矩形 8"/>
          <p:cNvSpPr>
            <a:spLocks noChangeArrowheads="1"/>
          </p:cNvSpPr>
          <p:nvPr/>
        </p:nvSpPr>
        <p:spPr bwMode="auto">
          <a:xfrm>
            <a:off x="1478915" y="4610100"/>
            <a:ext cx="2944495" cy="1548765"/>
          </a:xfrm>
          <a:prstGeom prst="rect">
            <a:avLst/>
          </a:prstGeom>
          <a:noFill/>
          <a:ln>
            <a:solidFill>
              <a:srgbClr val="304892"/>
            </a:solidFill>
          </a:ln>
        </p:spPr>
        <p:txBody>
          <a:bodyPr wrap="square" lIns="91428" tIns="45714" rIns="91428" bIns="45714">
            <a:noAutofit/>
          </a:bodyPr>
          <a:lstStyle>
            <a:lvl1pPr>
              <a:defRPr>
                <a:solidFill>
                  <a:schemeClr val="tx1"/>
                </a:solidFill>
                <a:latin typeface="Calibri" panose="020F0502020204030204" charset="0"/>
                <a:ea typeface="微软雅黑" panose="020B0503020204020204" charset="-122"/>
              </a:defRPr>
            </a:lvl1pPr>
            <a:lvl2pPr marL="742950" indent="-285750">
              <a:defRPr>
                <a:solidFill>
                  <a:schemeClr val="tx1"/>
                </a:solidFill>
                <a:latin typeface="Calibri" panose="020F0502020204030204" charset="0"/>
                <a:ea typeface="微软雅黑" panose="020B0503020204020204" charset="-122"/>
              </a:defRPr>
            </a:lvl2pPr>
            <a:lvl3pPr marL="1143000" indent="-228600">
              <a:defRPr>
                <a:solidFill>
                  <a:schemeClr val="tx1"/>
                </a:solidFill>
                <a:latin typeface="Calibri" panose="020F0502020204030204" charset="0"/>
                <a:ea typeface="微软雅黑" panose="020B0503020204020204" charset="-122"/>
              </a:defRPr>
            </a:lvl3pPr>
            <a:lvl4pPr marL="1600200" indent="-228600">
              <a:defRPr>
                <a:solidFill>
                  <a:schemeClr val="tx1"/>
                </a:solidFill>
                <a:latin typeface="Calibri" panose="020F0502020204030204" charset="0"/>
                <a:ea typeface="微软雅黑" panose="020B0503020204020204" charset="-122"/>
              </a:defRPr>
            </a:lvl4pPr>
            <a:lvl5pPr marL="2057400" indent="-228600">
              <a:defRPr>
                <a:solidFill>
                  <a:schemeClr val="tx1"/>
                </a:solidFill>
                <a:latin typeface="Calibri" panose="020F050202020403020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Calibri" panose="020F0502020204030204" charset="0"/>
                <a:ea typeface="微软雅黑" panose="020B0503020204020204" charset="-122"/>
              </a:defRPr>
            </a:lvl9pPr>
          </a:lstStyle>
          <a:p>
            <a:pPr indent="0" defTabSz="866140" fontAlgn="auto">
              <a:lnSpc>
                <a:spcPct val="120000"/>
              </a:lnSpc>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设定符合自身发展的长远目标和短期目标，不要被名利所迷惑，坚持正确的人生观、世界观、价值观，努力成长，实现自己的社会价值和个人价值。</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2007235" y="1990725"/>
            <a:ext cx="3316605" cy="1322070"/>
          </a:xfrm>
          <a:prstGeom prst="rect">
            <a:avLst/>
          </a:prstGeom>
          <a:noFill/>
        </p:spPr>
        <p:txBody>
          <a:bodyPr wrap="square" rtlCol="0" anchor="t">
            <a:spAutoFit/>
          </a:bodyPr>
          <a:p>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认识到生命是一个过程，虽然会有艰辛和挫折，也会有幸福和满足的时刻，要学会珍爱生命，遇见问题及时求助，不要将结束生命作为解脱或逃避的方式。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文本框 7"/>
          <p:cNvSpPr txBox="1">
            <a:spLocks noChangeArrowheads="1"/>
          </p:cNvSpPr>
          <p:nvPr/>
        </p:nvSpPr>
        <p:spPr bwMode="auto">
          <a:xfrm>
            <a:off x="7686040" y="3263900"/>
            <a:ext cx="427291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000" dirty="0">
                <a:solidFill>
                  <a:schemeClr val="accent1">
                    <a:lumMod val="75000"/>
                  </a:schemeClr>
                </a:solidFill>
                <a:latin typeface="+mn-lt"/>
                <a:ea typeface="+mn-ea"/>
                <a:cs typeface="+mn-ea"/>
                <a:sym typeface="+mn-lt"/>
              </a:rPr>
              <a:t>3.</a:t>
            </a:r>
            <a:r>
              <a:rPr lang="zh-CN" altLang="en-US" sz="2000" dirty="0">
                <a:solidFill>
                  <a:schemeClr val="accent1">
                    <a:lumMod val="75000"/>
                  </a:schemeClr>
                </a:solidFill>
                <a:latin typeface="+mn-lt"/>
                <a:ea typeface="+mn-ea"/>
                <a:cs typeface="+mn-ea"/>
                <a:sym typeface="+mn-lt"/>
              </a:rPr>
              <a:t>提升抗挫力</a:t>
            </a:r>
            <a:endParaRPr lang="zh-CN" altLang="en-US" sz="2000" dirty="0">
              <a:solidFill>
                <a:schemeClr val="accent1">
                  <a:lumMod val="7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1" grpId="0" bldLvl="0" animBg="1"/>
      <p:bldP spid="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四、大学生的生命观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18" name="组合 17"/>
          <p:cNvGrpSpPr>
            <a:grpSpLocks noChangeAspect="1"/>
          </p:cNvGrpSpPr>
          <p:nvPr>
            <p:custDataLst>
              <p:tags r:id="rId1"/>
            </p:custDataLst>
          </p:nvPr>
        </p:nvGrpSpPr>
        <p:grpSpPr>
          <a:xfrm>
            <a:off x="591222" y="1186598"/>
            <a:ext cx="7433020" cy="3200700"/>
            <a:chOff x="849077" y="2435097"/>
            <a:chExt cx="7463121" cy="2431096"/>
          </a:xfrm>
        </p:grpSpPr>
        <p:sp>
          <p:nvSpPr>
            <p:cNvPr id="19" name="12"/>
            <p:cNvSpPr/>
            <p:nvPr>
              <p:custDataLst>
                <p:tags r:id="rId2"/>
              </p:custDataLst>
            </p:nvPr>
          </p:nvSpPr>
          <p:spPr>
            <a:xfrm>
              <a:off x="7183722" y="2970901"/>
              <a:ext cx="1128476"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23" name="22"/>
            <p:cNvSpPr/>
            <p:nvPr>
              <p:custDataLst>
                <p:tags r:id="rId3"/>
              </p:custDataLst>
            </p:nvPr>
          </p:nvSpPr>
          <p:spPr>
            <a:xfrm flipH="1">
              <a:off x="3914736" y="2970901"/>
              <a:ext cx="1126360"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24" name="11"/>
            <p:cNvSpPr txBox="1">
              <a:spLocks noChangeArrowheads="1"/>
            </p:cNvSpPr>
            <p:nvPr>
              <p:custDataLst>
                <p:tags r:id="rId4"/>
              </p:custDataLst>
            </p:nvPr>
          </p:nvSpPr>
          <p:spPr bwMode="auto">
            <a:xfrm flipH="1">
              <a:off x="1054375" y="2435097"/>
              <a:ext cx="2671929" cy="6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等线" panose="02010600030101010101" charset="-122"/>
                  <a:ea typeface="等线" panose="02010600030101010101" charset="-122"/>
                </a:defRPr>
              </a:lvl1pPr>
              <a:lvl2pPr marL="742950" indent="-285750">
                <a:defRPr>
                  <a:solidFill>
                    <a:schemeClr val="tx1"/>
                  </a:solidFill>
                  <a:latin typeface="等线" panose="02010600030101010101" charset="-122"/>
                  <a:ea typeface="等线" panose="02010600030101010101" charset="-122"/>
                </a:defRPr>
              </a:lvl2pPr>
              <a:lvl3pPr marL="1143000" indent="-228600">
                <a:defRPr>
                  <a:solidFill>
                    <a:schemeClr val="tx1"/>
                  </a:solidFill>
                  <a:latin typeface="等线" panose="02010600030101010101" charset="-122"/>
                  <a:ea typeface="等线" panose="02010600030101010101" charset="-122"/>
                </a:defRPr>
              </a:lvl3pPr>
              <a:lvl4pPr marL="1600200" indent="-228600">
                <a:defRPr>
                  <a:solidFill>
                    <a:schemeClr val="tx1"/>
                  </a:solidFill>
                  <a:latin typeface="等线" panose="02010600030101010101" charset="-122"/>
                  <a:ea typeface="等线" panose="02010600030101010101" charset="-122"/>
                </a:defRPr>
              </a:lvl4pPr>
              <a:lvl5pPr marL="2057400" indent="-228600">
                <a:defRPr>
                  <a:solidFill>
                    <a:schemeClr val="tx1"/>
                  </a:solidFill>
                  <a:latin typeface="等线" panose="02010600030101010101" charset="-122"/>
                  <a:ea typeface="等线" panose="02010600030101010101" charset="-122"/>
                </a:defRPr>
              </a:lvl5pPr>
              <a:lvl6pPr marL="2514600" indent="-228600" fontAlgn="base">
                <a:spcBef>
                  <a:spcPct val="0"/>
                </a:spcBef>
                <a:spcAft>
                  <a:spcPct val="0"/>
                </a:spcAft>
                <a:defRPr>
                  <a:solidFill>
                    <a:schemeClr val="tx1"/>
                  </a:solidFill>
                  <a:latin typeface="等线" panose="02010600030101010101" charset="-122"/>
                  <a:ea typeface="等线" panose="02010600030101010101" charset="-122"/>
                </a:defRPr>
              </a:lvl6pPr>
              <a:lvl7pPr marL="2971800" indent="-228600" fontAlgn="base">
                <a:spcBef>
                  <a:spcPct val="0"/>
                </a:spcBef>
                <a:spcAft>
                  <a:spcPct val="0"/>
                </a:spcAft>
                <a:defRPr>
                  <a:solidFill>
                    <a:schemeClr val="tx1"/>
                  </a:solidFill>
                  <a:latin typeface="等线" panose="02010600030101010101" charset="-122"/>
                  <a:ea typeface="等线" panose="02010600030101010101" charset="-122"/>
                </a:defRPr>
              </a:lvl7pPr>
              <a:lvl8pPr marL="3429000" indent="-228600" fontAlgn="base">
                <a:spcBef>
                  <a:spcPct val="0"/>
                </a:spcBef>
                <a:spcAft>
                  <a:spcPct val="0"/>
                </a:spcAft>
                <a:defRPr>
                  <a:solidFill>
                    <a:schemeClr val="tx1"/>
                  </a:solidFill>
                  <a:latin typeface="等线" panose="02010600030101010101" charset="-122"/>
                  <a:ea typeface="等线" panose="02010600030101010101" charset="-122"/>
                </a:defRPr>
              </a:lvl8pPr>
              <a:lvl9pPr marL="3886200" indent="-228600" fontAlgn="base">
                <a:spcBef>
                  <a:spcPct val="0"/>
                </a:spcBef>
                <a:spcAft>
                  <a:spcPct val="0"/>
                </a:spcAft>
                <a:defRPr>
                  <a:solidFill>
                    <a:schemeClr val="tx1"/>
                  </a:solidFill>
                  <a:latin typeface="等线" panose="02010600030101010101" charset="-122"/>
                  <a:ea typeface="等线" panose="02010600030101010101" charset="-122"/>
                </a:defRPr>
              </a:lvl9pPr>
            </a:lstStyle>
            <a:p>
              <a:pPr algn="r">
                <a:lnSpc>
                  <a:spcPct val="120000"/>
                </a:lnSpc>
                <a:defRPr/>
              </a:pPr>
              <a:endParaRPr lang="zh-CN" altLang="en-US" sz="2000" b="1"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31" name="1"/>
            <p:cNvSpPr txBox="1"/>
            <p:nvPr>
              <p:custDataLst>
                <p:tags r:id="rId5"/>
              </p:custDataLst>
            </p:nvPr>
          </p:nvSpPr>
          <p:spPr>
            <a:xfrm flipH="1">
              <a:off x="849077" y="2894743"/>
              <a:ext cx="3065444" cy="1160932"/>
            </a:xfrm>
            <a:prstGeom prst="rect">
              <a:avLst/>
            </a:prstGeom>
            <a:noFill/>
          </p:spPr>
          <p:txBody>
            <a:bodyPr lIns="0" tIns="0" rIns="0" bIns="0"/>
            <a:lstStyle/>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人的生命有别于其他生物体在于人不仅仅是一个自然存在物，而且还是寻求意义的存在物。所以人的生命不仅仅是一个自然的物质生命过程，而且还是一个探寻生命意义的过程。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l">
                <a:defRPr/>
              </a:pP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
          <p:nvSpPr>
            <p:cNvPr id="32" name="3"/>
            <p:cNvSpPr/>
            <p:nvPr>
              <p:custDataLst>
                <p:tags r:id="rId6"/>
              </p:custDataLst>
            </p:nvPr>
          </p:nvSpPr>
          <p:spPr>
            <a:xfrm flipV="1">
              <a:off x="7183722" y="4450794"/>
              <a:ext cx="1128476"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34" name="4"/>
            <p:cNvSpPr/>
            <p:nvPr>
              <p:custDataLst>
                <p:tags r:id="rId7"/>
              </p:custDataLst>
            </p:nvPr>
          </p:nvSpPr>
          <p:spPr>
            <a:xfrm flipH="1" flipV="1">
              <a:off x="3914736" y="4450794"/>
              <a:ext cx="1126360" cy="217537"/>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accent1">
                  <a:lumMod val="60000"/>
                  <a:lumOff val="40000"/>
                </a:schemeClr>
              </a:solidFill>
              <a:tailEnd type="ova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41" name="5"/>
            <p:cNvSpPr/>
            <p:nvPr>
              <p:custDataLst>
                <p:tags r:id="rId8"/>
              </p:custDataLst>
            </p:nvPr>
          </p:nvSpPr>
          <p:spPr>
            <a:xfrm>
              <a:off x="4734326" y="2801907"/>
              <a:ext cx="1162607" cy="871929"/>
            </a:xfrm>
            <a:custGeom>
              <a:avLst/>
              <a:gdLst>
                <a:gd name="connsiteX0" fmla="*/ 1090749 w 1090749"/>
                <a:gd name="connsiteY0" fmla="*/ 0 h 1090749"/>
                <a:gd name="connsiteX1" fmla="*/ 1090749 w 1090749"/>
                <a:gd name="connsiteY1" fmla="*/ 520353 h 1090749"/>
                <a:gd name="connsiteX2" fmla="*/ 1054097 w 1090749"/>
                <a:gd name="connsiteY2" fmla="*/ 529777 h 1090749"/>
                <a:gd name="connsiteX3" fmla="*/ 529777 w 1090749"/>
                <a:gd name="connsiteY3" fmla="*/ 1054097 h 1090749"/>
                <a:gd name="connsiteX4" fmla="*/ 520353 w 1090749"/>
                <a:gd name="connsiteY4" fmla="*/ 1090749 h 1090749"/>
                <a:gd name="connsiteX5" fmla="*/ 0 w 1090749"/>
                <a:gd name="connsiteY5" fmla="*/ 1090749 h 1090749"/>
                <a:gd name="connsiteX6" fmla="*/ 9646 w 1090749"/>
                <a:gd name="connsiteY6" fmla="*/ 1027542 h 1090749"/>
                <a:gd name="connsiteX7" fmla="*/ 1027542 w 1090749"/>
                <a:gd name="connsiteY7" fmla="*/ 9646 h 1090749"/>
                <a:gd name="connsiteX8" fmla="*/ 1090749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1090749" y="0"/>
                  </a:moveTo>
                  <a:lnTo>
                    <a:pt x="1090749" y="520353"/>
                  </a:lnTo>
                  <a:lnTo>
                    <a:pt x="1054097" y="529777"/>
                  </a:lnTo>
                  <a:cubicBezTo>
                    <a:pt x="804459" y="607423"/>
                    <a:pt x="607423" y="804459"/>
                    <a:pt x="529777" y="1054097"/>
                  </a:cubicBezTo>
                  <a:lnTo>
                    <a:pt x="520353" y="1090749"/>
                  </a:lnTo>
                  <a:lnTo>
                    <a:pt x="0" y="1090749"/>
                  </a:lnTo>
                  <a:lnTo>
                    <a:pt x="9646" y="1027542"/>
                  </a:lnTo>
                  <a:cubicBezTo>
                    <a:pt x="114196" y="516617"/>
                    <a:pt x="516617" y="114196"/>
                    <a:pt x="1027542" y="9646"/>
                  </a:cubicBezTo>
                  <a:lnTo>
                    <a:pt x="1090749"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42" name="6"/>
            <p:cNvSpPr/>
            <p:nvPr>
              <p:custDataLst>
                <p:tags r:id="rId9"/>
              </p:custDataLst>
            </p:nvPr>
          </p:nvSpPr>
          <p:spPr>
            <a:xfrm>
              <a:off x="6324182" y="2801907"/>
              <a:ext cx="1162607" cy="871929"/>
            </a:xfrm>
            <a:custGeom>
              <a:avLst/>
              <a:gdLst>
                <a:gd name="connsiteX0" fmla="*/ 0 w 1090749"/>
                <a:gd name="connsiteY0" fmla="*/ 0 h 1090749"/>
                <a:gd name="connsiteX1" fmla="*/ 63206 w 1090749"/>
                <a:gd name="connsiteY1" fmla="*/ 9646 h 1090749"/>
                <a:gd name="connsiteX2" fmla="*/ 1081102 w 1090749"/>
                <a:gd name="connsiteY2" fmla="*/ 1027542 h 1090749"/>
                <a:gd name="connsiteX3" fmla="*/ 1090749 w 1090749"/>
                <a:gd name="connsiteY3" fmla="*/ 1090749 h 1090749"/>
                <a:gd name="connsiteX4" fmla="*/ 570395 w 1090749"/>
                <a:gd name="connsiteY4" fmla="*/ 1090749 h 1090749"/>
                <a:gd name="connsiteX5" fmla="*/ 560971 w 1090749"/>
                <a:gd name="connsiteY5" fmla="*/ 1054097 h 1090749"/>
                <a:gd name="connsiteX6" fmla="*/ 36651 w 1090749"/>
                <a:gd name="connsiteY6" fmla="*/ 529777 h 1090749"/>
                <a:gd name="connsiteX7" fmla="*/ 0 w 1090749"/>
                <a:gd name="connsiteY7" fmla="*/ 520353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63206" y="9646"/>
                  </a:lnTo>
                  <a:cubicBezTo>
                    <a:pt x="574131" y="114196"/>
                    <a:pt x="976552" y="516617"/>
                    <a:pt x="1081102" y="1027542"/>
                  </a:cubicBezTo>
                  <a:lnTo>
                    <a:pt x="1090749" y="1090749"/>
                  </a:lnTo>
                  <a:lnTo>
                    <a:pt x="570395" y="1090749"/>
                  </a:lnTo>
                  <a:lnTo>
                    <a:pt x="560971" y="1054097"/>
                  </a:lnTo>
                  <a:cubicBezTo>
                    <a:pt x="483326" y="804459"/>
                    <a:pt x="286290" y="607423"/>
                    <a:pt x="36651" y="529777"/>
                  </a:cubicBezTo>
                  <a:lnTo>
                    <a:pt x="0" y="520353"/>
                  </a:lnTo>
                  <a:lnTo>
                    <a:pt x="0"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2" name="7"/>
            <p:cNvSpPr/>
            <p:nvPr>
              <p:custDataLst>
                <p:tags r:id="rId10"/>
              </p:custDataLst>
            </p:nvPr>
          </p:nvSpPr>
          <p:spPr>
            <a:xfrm>
              <a:off x="4734326" y="3994264"/>
              <a:ext cx="1162607" cy="871929"/>
            </a:xfrm>
            <a:custGeom>
              <a:avLst/>
              <a:gdLst>
                <a:gd name="connsiteX0" fmla="*/ 0 w 1090749"/>
                <a:gd name="connsiteY0" fmla="*/ 0 h 1090749"/>
                <a:gd name="connsiteX1" fmla="*/ 520353 w 1090749"/>
                <a:gd name="connsiteY1" fmla="*/ 0 h 1090749"/>
                <a:gd name="connsiteX2" fmla="*/ 529777 w 1090749"/>
                <a:gd name="connsiteY2" fmla="*/ 36651 h 1090749"/>
                <a:gd name="connsiteX3" fmla="*/ 1054097 w 1090749"/>
                <a:gd name="connsiteY3" fmla="*/ 560971 h 1090749"/>
                <a:gd name="connsiteX4" fmla="*/ 1090749 w 1090749"/>
                <a:gd name="connsiteY4" fmla="*/ 570395 h 1090749"/>
                <a:gd name="connsiteX5" fmla="*/ 1090749 w 1090749"/>
                <a:gd name="connsiteY5" fmla="*/ 1090749 h 1090749"/>
                <a:gd name="connsiteX6" fmla="*/ 1027542 w 1090749"/>
                <a:gd name="connsiteY6" fmla="*/ 1081102 h 1090749"/>
                <a:gd name="connsiteX7" fmla="*/ 9646 w 1090749"/>
                <a:gd name="connsiteY7" fmla="*/ 63206 h 1090749"/>
                <a:gd name="connsiteX8" fmla="*/ 0 w 1090749"/>
                <a:gd name="connsiteY8" fmla="*/ 0 h 1090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9" h="1090749">
                  <a:moveTo>
                    <a:pt x="0" y="0"/>
                  </a:moveTo>
                  <a:lnTo>
                    <a:pt x="520353" y="0"/>
                  </a:lnTo>
                  <a:lnTo>
                    <a:pt x="529777" y="36651"/>
                  </a:lnTo>
                  <a:cubicBezTo>
                    <a:pt x="607423" y="286290"/>
                    <a:pt x="804459" y="483326"/>
                    <a:pt x="1054097" y="560971"/>
                  </a:cubicBezTo>
                  <a:lnTo>
                    <a:pt x="1090749" y="570395"/>
                  </a:lnTo>
                  <a:lnTo>
                    <a:pt x="1090749" y="1090749"/>
                  </a:lnTo>
                  <a:lnTo>
                    <a:pt x="1027542" y="1081102"/>
                  </a:lnTo>
                  <a:cubicBezTo>
                    <a:pt x="516617" y="976552"/>
                    <a:pt x="114196" y="574131"/>
                    <a:pt x="9646" y="63206"/>
                  </a:cubicBezTo>
                  <a:lnTo>
                    <a:pt x="0"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sp>
          <p:nvSpPr>
            <p:cNvPr id="44" name="8"/>
            <p:cNvSpPr/>
            <p:nvPr>
              <p:custDataLst>
                <p:tags r:id="rId11"/>
              </p:custDataLst>
            </p:nvPr>
          </p:nvSpPr>
          <p:spPr>
            <a:xfrm>
              <a:off x="6324182" y="3994263"/>
              <a:ext cx="1162605" cy="871928"/>
            </a:xfrm>
            <a:custGeom>
              <a:avLst/>
              <a:gdLst>
                <a:gd name="connsiteX0" fmla="*/ 570395 w 1090748"/>
                <a:gd name="connsiteY0" fmla="*/ 0 h 1090748"/>
                <a:gd name="connsiteX1" fmla="*/ 1090748 w 1090748"/>
                <a:gd name="connsiteY1" fmla="*/ 0 h 1090748"/>
                <a:gd name="connsiteX2" fmla="*/ 1081102 w 1090748"/>
                <a:gd name="connsiteY2" fmla="*/ 63206 h 1090748"/>
                <a:gd name="connsiteX3" fmla="*/ 63206 w 1090748"/>
                <a:gd name="connsiteY3" fmla="*/ 1081102 h 1090748"/>
                <a:gd name="connsiteX4" fmla="*/ 0 w 1090748"/>
                <a:gd name="connsiteY4" fmla="*/ 1090748 h 1090748"/>
                <a:gd name="connsiteX5" fmla="*/ 0 w 1090748"/>
                <a:gd name="connsiteY5" fmla="*/ 570395 h 1090748"/>
                <a:gd name="connsiteX6" fmla="*/ 36651 w 1090748"/>
                <a:gd name="connsiteY6" fmla="*/ 560971 h 1090748"/>
                <a:gd name="connsiteX7" fmla="*/ 560971 w 1090748"/>
                <a:gd name="connsiteY7" fmla="*/ 36651 h 1090748"/>
                <a:gd name="connsiteX8" fmla="*/ 570395 w 1090748"/>
                <a:gd name="connsiteY8" fmla="*/ 0 h 109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0748" h="1090748">
                  <a:moveTo>
                    <a:pt x="570395" y="0"/>
                  </a:moveTo>
                  <a:lnTo>
                    <a:pt x="1090748" y="0"/>
                  </a:lnTo>
                  <a:lnTo>
                    <a:pt x="1081102" y="63206"/>
                  </a:lnTo>
                  <a:cubicBezTo>
                    <a:pt x="976552" y="574131"/>
                    <a:pt x="574131" y="976552"/>
                    <a:pt x="63206" y="1081102"/>
                  </a:cubicBezTo>
                  <a:lnTo>
                    <a:pt x="0" y="1090748"/>
                  </a:lnTo>
                  <a:lnTo>
                    <a:pt x="0" y="570395"/>
                  </a:lnTo>
                  <a:lnTo>
                    <a:pt x="36651" y="560971"/>
                  </a:lnTo>
                  <a:cubicBezTo>
                    <a:pt x="286290" y="483326"/>
                    <a:pt x="483326" y="286290"/>
                    <a:pt x="560971" y="36651"/>
                  </a:cubicBezTo>
                  <a:lnTo>
                    <a:pt x="570395" y="0"/>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zh-CN" altLang="en-US" sz="1800" dirty="0">
                <a:solidFill>
                  <a:schemeClr val="tx1">
                    <a:lumMod val="65000"/>
                    <a:lumOff val="35000"/>
                  </a:schemeClr>
                </a:solidFill>
                <a:latin typeface="Noto Sans S Chinese Light" panose="020B0300000000000000" pitchFamily="34" charset="-122"/>
                <a:ea typeface="Noto Sans S Chinese Light" panose="020B0300000000000000" pitchFamily="34" charset="-122"/>
              </a:endParaRPr>
            </a:p>
          </p:txBody>
        </p:sp>
      </p:grpSp>
      <p:sp>
        <p:nvSpPr>
          <p:cNvPr id="86" name="文本框 7"/>
          <p:cNvSpPr txBox="1">
            <a:spLocks noChangeArrowheads="1"/>
          </p:cNvSpPr>
          <p:nvPr/>
        </p:nvSpPr>
        <p:spPr bwMode="auto">
          <a:xfrm>
            <a:off x="795655" y="1171575"/>
            <a:ext cx="427291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（一）</a:t>
            </a:r>
            <a:r>
              <a:rPr lang="zh-CN" altLang="en-US" sz="2400" dirty="0">
                <a:solidFill>
                  <a:schemeClr val="accent1">
                    <a:lumMod val="75000"/>
                  </a:schemeClr>
                </a:solidFill>
                <a:latin typeface="+mn-lt"/>
                <a:ea typeface="+mn-ea"/>
                <a:cs typeface="+mn-ea"/>
                <a:sym typeface="思源宋体 CN" panose="02020400000000000000" pitchFamily="18" charset="-122"/>
              </a:rPr>
              <a:t>生命与自我</a:t>
            </a:r>
            <a:endParaRPr lang="zh-CN" altLang="en-US" sz="2400" dirty="0">
              <a:solidFill>
                <a:schemeClr val="accent1">
                  <a:lumMod val="75000"/>
                </a:schemeClr>
              </a:solidFill>
              <a:latin typeface="+mn-lt"/>
              <a:ea typeface="+mn-ea"/>
              <a:cs typeface="+mn-ea"/>
              <a:sym typeface="+mn-lt"/>
            </a:endParaRPr>
          </a:p>
        </p:txBody>
      </p:sp>
      <p:sp>
        <p:nvSpPr>
          <p:cNvPr id="3" name="文本框 7"/>
          <p:cNvSpPr txBox="1">
            <a:spLocks noChangeArrowheads="1"/>
          </p:cNvSpPr>
          <p:nvPr/>
        </p:nvSpPr>
        <p:spPr bwMode="auto">
          <a:xfrm>
            <a:off x="1612900" y="3747135"/>
            <a:ext cx="294576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（二）</a:t>
            </a:r>
            <a:r>
              <a:rPr lang="zh-CN" altLang="en-US" sz="2400" dirty="0">
                <a:solidFill>
                  <a:schemeClr val="accent1">
                    <a:lumMod val="75000"/>
                  </a:schemeClr>
                </a:solidFill>
                <a:latin typeface="+mn-lt"/>
                <a:ea typeface="+mn-ea"/>
                <a:cs typeface="+mn-ea"/>
                <a:sym typeface="思源宋体 CN" panose="02020400000000000000" pitchFamily="18" charset="-122"/>
              </a:rPr>
              <a:t>生命与自然</a:t>
            </a:r>
            <a:endParaRPr lang="zh-CN" altLang="en-US" sz="2400" dirty="0">
              <a:solidFill>
                <a:schemeClr val="accent1">
                  <a:lumMod val="75000"/>
                </a:schemeClr>
              </a:solidFill>
              <a:latin typeface="+mn-lt"/>
              <a:ea typeface="+mn-ea"/>
              <a:cs typeface="+mn-ea"/>
              <a:sym typeface="+mn-lt"/>
            </a:endParaRPr>
          </a:p>
        </p:txBody>
      </p:sp>
      <p:sp>
        <p:nvSpPr>
          <p:cNvPr id="4" name="1"/>
          <p:cNvSpPr txBox="1"/>
          <p:nvPr>
            <p:custDataLst>
              <p:tags r:id="rId12"/>
            </p:custDataLst>
          </p:nvPr>
        </p:nvSpPr>
        <p:spPr>
          <a:xfrm flipH="1">
            <a:off x="1875155" y="4338320"/>
            <a:ext cx="3477260" cy="1528445"/>
          </a:xfrm>
          <a:prstGeom prst="rect">
            <a:avLst/>
          </a:prstGeom>
          <a:noFill/>
        </p:spPr>
        <p:txBody>
          <a:bodyPr lIns="0" tIns="0" rIns="0" bIns="0"/>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东方哲学中，流传较广、比较受推崇的观点是天人合一的观点。即人与自然的统一关系，认为人是自然的产物，是自然的一部分，是自然界最高级的物类；又肯定人与自然是有区别的，但不是敌对的关系，而是相互依存的关系。</a:t>
            </a: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
        <p:nvSpPr>
          <p:cNvPr id="8" name="文本框 7"/>
          <p:cNvSpPr txBox="1">
            <a:spLocks noChangeArrowheads="1"/>
          </p:cNvSpPr>
          <p:nvPr/>
        </p:nvSpPr>
        <p:spPr bwMode="auto">
          <a:xfrm>
            <a:off x="8069580" y="1412240"/>
            <a:ext cx="294576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（三）生命与社会</a:t>
            </a:r>
            <a:endParaRPr lang="zh-CN" altLang="en-US" sz="2400" dirty="0">
              <a:solidFill>
                <a:schemeClr val="accent1">
                  <a:lumMod val="75000"/>
                </a:schemeClr>
              </a:solidFill>
              <a:latin typeface="+mn-lt"/>
              <a:ea typeface="+mn-ea"/>
              <a:cs typeface="+mn-ea"/>
              <a:sym typeface="+mn-lt"/>
            </a:endParaRPr>
          </a:p>
        </p:txBody>
      </p:sp>
      <p:sp>
        <p:nvSpPr>
          <p:cNvPr id="9" name="1"/>
          <p:cNvSpPr txBox="1"/>
          <p:nvPr>
            <p:custDataLst>
              <p:tags r:id="rId13"/>
            </p:custDataLst>
          </p:nvPr>
        </p:nvSpPr>
        <p:spPr>
          <a:xfrm flipH="1">
            <a:off x="8069580" y="1946275"/>
            <a:ext cx="3477260" cy="1528445"/>
          </a:xfrm>
          <a:prstGeom prst="rect">
            <a:avLst/>
          </a:prstGeom>
          <a:noFill/>
        </p:spPr>
        <p:txBody>
          <a:bodyPr lIns="0" tIns="0" rIns="0" bIns="0"/>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是具有社会性的动物。在人类社会高度发达的今天，人与人通过社会关系构成一个整体。任何人都是社会的一员，不存在孤立的个人，人从出生开始就处在特定的人群、团体和社会关系中，是不以人的意志为转移的。同时人通过在社会中传递各种信息、发现自己的才能，寻找实现自我价值的途径。</a:t>
            </a: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
        <p:nvSpPr>
          <p:cNvPr id="10" name="文本框 9"/>
          <p:cNvSpPr txBox="1">
            <a:spLocks noChangeArrowheads="1"/>
          </p:cNvSpPr>
          <p:nvPr/>
        </p:nvSpPr>
        <p:spPr bwMode="auto">
          <a:xfrm>
            <a:off x="8196580" y="3956050"/>
            <a:ext cx="294576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2400" dirty="0">
                <a:solidFill>
                  <a:schemeClr val="accent1">
                    <a:lumMod val="75000"/>
                  </a:schemeClr>
                </a:solidFill>
                <a:latin typeface="+mn-lt"/>
                <a:ea typeface="+mn-ea"/>
                <a:cs typeface="+mn-ea"/>
                <a:sym typeface="+mn-lt"/>
              </a:rPr>
              <a:t>（四）生命与自由</a:t>
            </a:r>
            <a:endParaRPr lang="zh-CN" altLang="en-US" sz="2400" dirty="0">
              <a:solidFill>
                <a:schemeClr val="accent1">
                  <a:lumMod val="75000"/>
                </a:schemeClr>
              </a:solidFill>
              <a:latin typeface="+mn-lt"/>
              <a:ea typeface="+mn-ea"/>
              <a:cs typeface="+mn-ea"/>
              <a:sym typeface="+mn-lt"/>
            </a:endParaRPr>
          </a:p>
        </p:txBody>
      </p:sp>
      <p:sp>
        <p:nvSpPr>
          <p:cNvPr id="11" name="1"/>
          <p:cNvSpPr txBox="1"/>
          <p:nvPr>
            <p:custDataLst>
              <p:tags r:id="rId14"/>
            </p:custDataLst>
          </p:nvPr>
        </p:nvSpPr>
        <p:spPr>
          <a:xfrm flipH="1">
            <a:off x="7202170" y="4497705"/>
            <a:ext cx="4168775" cy="1528445"/>
          </a:xfrm>
          <a:prstGeom prst="rect">
            <a:avLst/>
          </a:prstGeom>
          <a:noFill/>
        </p:spPr>
        <p:txBody>
          <a:bodyPr lIns="0" tIns="0" rIns="0" bIns="0"/>
          <a:p>
            <a:pPr algn="l">
              <a:defRPr/>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由，可以说是生命的实质所在，人类努力地发展和完善一切，无非是希望在强大的自然王国中，赢得更多更广阔的自由空间。相应地，个体生命努力的结果，终其一生也无非是尽可能地拓展个体在自然、在社会中的生存领域，使自己的生命自由度更宽泛、更广大一些。</a:t>
            </a:r>
            <a:endParaRPr sz="1600" dirty="0">
              <a:solidFill>
                <a:schemeClr val="tx1"/>
              </a:solidFill>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五、正确看待死亡</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189990" y="1236980"/>
            <a:ext cx="9631680" cy="4612005"/>
            <a:chOff x="-380758" y="1213367"/>
            <a:chExt cx="7281707" cy="4043404"/>
          </a:xfrm>
        </p:grpSpPr>
        <p:sp>
          <p:nvSpPr>
            <p:cNvPr id="6" name="矩形 5"/>
            <p:cNvSpPr/>
            <p:nvPr/>
          </p:nvSpPr>
          <p:spPr>
            <a:xfrm>
              <a:off x="-88772" y="1571890"/>
              <a:ext cx="6698234" cy="3439371"/>
            </a:xfrm>
            <a:prstGeom prst="rect">
              <a:avLst/>
            </a:prstGeom>
          </p:spPr>
          <p:txBody>
            <a:bodyPr wrap="square">
              <a:spAutoFit/>
            </a:bodyPr>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（一）死亡的含义</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医学上认为，死亡是指有机体作为一个整体，身体机能、器官及所有生命系统的永久性、不可逆的停止功能。社会学认为，死亡是人类有意义生命的消失，没有思想，没有感觉。目前，我们将生物生命的死亡作为死亡的标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（二）死亡的特点</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（1）死亡具有必然性。每个人都会最终面临死亡，无一幸免。所有人在死亡面前都是平等的，没有人能够逃脱死亡的结局。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（2）死亡具有不可抗拒性。死亡是一种不可抗拒的自然规律，每个人都无法逃脱。</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（三）认识死亡的意义</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正视死亡才能够树立正确的生死观，以正确的态度面对生命，追求生命的价值和意义。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043404"/>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96000" y="3381375"/>
            <a:ext cx="40271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一、危机与心理危机</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7665" y="1463675"/>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走出危机，绽放生命之花：大学生</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心理危机与危机干预</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155055" y="5015865"/>
            <a:ext cx="40271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二、大学生心理危机</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一、危机与心理危机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302385" y="2274570"/>
            <a:ext cx="9926320" cy="1351280"/>
          </a:xfrm>
          <a:prstGeom prst="rect">
            <a:avLst/>
          </a:prstGeom>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危机这一概念被广泛应用在经济、政治、社会等很多领域，人们常说的经济危机、金融危机、政治危机、能源危机等。美国著名的《韦氏大词典》将“危机”定义为“决定性或至关紧要的时间阶段或事件”。我国《辞海》则认为“危机是一种紧急状态”。《现代汉语词典》的解释，危机是指“危险的根由”“严重困难的关头”。</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709295" y="1548130"/>
            <a:ext cx="10647680" cy="445579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1090295" y="1160780"/>
            <a:ext cx="4929505" cy="368300"/>
          </a:xfrm>
          <a:prstGeom prst="rect">
            <a:avLst/>
          </a:prstGeom>
          <a:noFill/>
        </p:spPr>
        <p:txBody>
          <a:bodyPr wrap="square" rtlCol="0">
            <a:sp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（一）危机的概念与危机反应的阶段</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文本框 3"/>
          <p:cNvSpPr txBox="1"/>
          <p:nvPr/>
        </p:nvSpPr>
        <p:spPr>
          <a:xfrm>
            <a:off x="1302385" y="1837055"/>
            <a:ext cx="1464945" cy="437515"/>
          </a:xfrm>
          <a:prstGeom prst="rect">
            <a:avLst/>
          </a:prstGeom>
          <a:gradFill>
            <a:gsLst>
              <a:gs pos="50000">
                <a:schemeClr val="accent2"/>
              </a:gs>
              <a:gs pos="0">
                <a:schemeClr val="accent2">
                  <a:lumMod val="25000"/>
                  <a:lumOff val="75000"/>
                </a:schemeClr>
              </a:gs>
              <a:gs pos="100000">
                <a:schemeClr val="accent2">
                  <a:lumMod val="85000"/>
                </a:schemeClr>
              </a:gs>
            </a:gsLst>
            <a:lin ang="5400000" scaled="1"/>
          </a:gradFill>
        </p:spPr>
        <p:txBody>
          <a:bodyPr wrap="square" rtlCol="0">
            <a:spAutoFit/>
          </a:bodyPr>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危机的概念</a:t>
            </a:r>
            <a:endParaRPr lang="zh-CN" altLang="en-US"/>
          </a:p>
        </p:txBody>
      </p:sp>
      <p:sp>
        <p:nvSpPr>
          <p:cNvPr id="5" name="文本框 4"/>
          <p:cNvSpPr txBox="1"/>
          <p:nvPr/>
        </p:nvSpPr>
        <p:spPr>
          <a:xfrm>
            <a:off x="1302385" y="3557270"/>
            <a:ext cx="1838960" cy="437515"/>
          </a:xfrm>
          <a:prstGeom prst="rect">
            <a:avLst/>
          </a:prstGeom>
          <a:gradFill>
            <a:gsLst>
              <a:gs pos="50000">
                <a:schemeClr val="accent2"/>
              </a:gs>
              <a:gs pos="0">
                <a:schemeClr val="accent2">
                  <a:lumMod val="25000"/>
                  <a:lumOff val="75000"/>
                </a:schemeClr>
              </a:gs>
              <a:gs pos="100000">
                <a:schemeClr val="accent2">
                  <a:lumMod val="85000"/>
                </a:schemeClr>
              </a:gs>
            </a:gsLst>
            <a:lin ang="5400000" scaled="1"/>
          </a:gradFill>
        </p:spPr>
        <p:txBody>
          <a:bodyPr wrap="square" rtlCol="0">
            <a:spAutoFit/>
          </a:bodyPr>
          <a:p>
            <a:pPr lvl="0" algn="just">
              <a:lnSpc>
                <a:spcPct val="125000"/>
              </a:lnSpc>
              <a:spcBef>
                <a:spcPts val="0"/>
              </a:spcBef>
              <a:spcAft>
                <a:spcPts val="0"/>
              </a:spcAft>
            </a:pP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危机反应的阶段</a:t>
            </a:r>
            <a:endParaRPr lang="zh-CN" altLang="en-US"/>
          </a:p>
        </p:txBody>
      </p:sp>
      <p:cxnSp>
        <p:nvCxnSpPr>
          <p:cNvPr id="6" name="直接连接符 5"/>
          <p:cNvCxnSpPr/>
          <p:nvPr/>
        </p:nvCxnSpPr>
        <p:spPr>
          <a:xfrm>
            <a:off x="1685771" y="4462045"/>
            <a:ext cx="65674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7" name="íšľíde"/>
          <p:cNvSpPr/>
          <p:nvPr/>
        </p:nvSpPr>
        <p:spPr>
          <a:xfrm>
            <a:off x="2040707" y="4190529"/>
            <a:ext cx="543029" cy="54303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Q1</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íŝ1ïḓe"/>
          <p:cNvSpPr/>
          <p:nvPr/>
        </p:nvSpPr>
        <p:spPr>
          <a:xfrm>
            <a:off x="3813521" y="4190529"/>
            <a:ext cx="543029" cy="54303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Q2</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9" name="iSlïḑé"/>
          <p:cNvSpPr/>
          <p:nvPr/>
        </p:nvSpPr>
        <p:spPr>
          <a:xfrm>
            <a:off x="5586335" y="4190529"/>
            <a:ext cx="543029" cy="54303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Q3</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0" name="iṣ1iḓê"/>
          <p:cNvSpPr/>
          <p:nvPr/>
        </p:nvSpPr>
        <p:spPr>
          <a:xfrm>
            <a:off x="7359149" y="4190529"/>
            <a:ext cx="543029" cy="543033"/>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Q4</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cxnSp>
        <p:nvCxnSpPr>
          <p:cNvPr id="11" name="直接连接符 10"/>
          <p:cNvCxnSpPr/>
          <p:nvPr/>
        </p:nvCxnSpPr>
        <p:spPr>
          <a:xfrm>
            <a:off x="3141356" y="4803986"/>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939779" y="4803986"/>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738203" y="4803986"/>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1596671" y="4850678"/>
            <a:ext cx="1436222" cy="398780"/>
          </a:xfrm>
          <a:prstGeom prst="rect">
            <a:avLst/>
          </a:prstGeom>
        </p:spPr>
        <p:txBody>
          <a:bodyPr wrap="square">
            <a:spAutoFit/>
          </a:bodyPr>
          <a:lstStyle/>
          <a:p>
            <a:pPr algn="ctr">
              <a:lnSpc>
                <a:spcPct val="125000"/>
              </a:lnSpc>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冲击期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2" name="矩形 201"/>
          <p:cNvSpPr/>
          <p:nvPr/>
        </p:nvSpPr>
        <p:spPr>
          <a:xfrm>
            <a:off x="3361135" y="4850678"/>
            <a:ext cx="1436222" cy="398780"/>
          </a:xfrm>
          <a:prstGeom prst="rect">
            <a:avLst/>
          </a:prstGeom>
        </p:spPr>
        <p:txBody>
          <a:bodyPr wrap="square">
            <a:spAutoFit/>
          </a:bodyPr>
          <a:lstStyle/>
          <a:p>
            <a:pPr algn="ctr">
              <a:lnSpc>
                <a:spcPct val="125000"/>
              </a:lnSpc>
              <a:buClrTx/>
              <a:buSzTx/>
              <a:buFontTx/>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防御期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3" name="矩形 202"/>
          <p:cNvSpPr/>
          <p:nvPr/>
        </p:nvSpPr>
        <p:spPr>
          <a:xfrm>
            <a:off x="5139689" y="4850678"/>
            <a:ext cx="1436222" cy="398780"/>
          </a:xfrm>
          <a:prstGeom prst="rect">
            <a:avLst/>
          </a:prstGeom>
        </p:spPr>
        <p:txBody>
          <a:bodyPr wrap="square">
            <a:spAutoFit/>
          </a:bodyPr>
          <a:lstStyle/>
          <a:p>
            <a:pPr algn="ctr">
              <a:lnSpc>
                <a:spcPct val="125000"/>
              </a:lnSpc>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解决期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4" name="矩形 203"/>
          <p:cNvSpPr/>
          <p:nvPr/>
        </p:nvSpPr>
        <p:spPr>
          <a:xfrm>
            <a:off x="6912552" y="4850678"/>
            <a:ext cx="1436222" cy="398780"/>
          </a:xfrm>
          <a:prstGeom prst="rect">
            <a:avLst/>
          </a:prstGeom>
        </p:spPr>
        <p:txBody>
          <a:bodyPr wrap="square">
            <a:spAutoFit/>
          </a:bodyPr>
          <a:lstStyle/>
          <a:p>
            <a:pPr algn="ctr">
              <a:lnSpc>
                <a:spcPct val="125000"/>
              </a:lnSpc>
            </a:pPr>
            <a:r>
              <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成长期</a:t>
            </a:r>
            <a:endParaRPr lang="zh-CN" altLang="en-US" sz="16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1"/>
                                        </p:tgtEl>
                                        <p:attrNameLst>
                                          <p:attrName>style.visibility</p:attrName>
                                        </p:attrNameLst>
                                      </p:cBhvr>
                                      <p:to>
                                        <p:strVal val="visible"/>
                                      </p:to>
                                    </p:set>
                                    <p:anim calcmode="lin" valueType="num">
                                      <p:cBhvr>
                                        <p:cTn id="7" dur="500" fill="hold"/>
                                        <p:tgtEl>
                                          <p:spTgt spid="201"/>
                                        </p:tgtEl>
                                        <p:attrNameLst>
                                          <p:attrName>ppt_w</p:attrName>
                                        </p:attrNameLst>
                                      </p:cBhvr>
                                      <p:tavLst>
                                        <p:tav tm="0">
                                          <p:val>
                                            <p:fltVal val="0"/>
                                          </p:val>
                                        </p:tav>
                                        <p:tav tm="100000">
                                          <p:val>
                                            <p:strVal val="#ppt_w"/>
                                          </p:val>
                                        </p:tav>
                                      </p:tavLst>
                                    </p:anim>
                                    <p:anim calcmode="lin" valueType="num">
                                      <p:cBhvr>
                                        <p:cTn id="8" dur="500" fill="hold"/>
                                        <p:tgtEl>
                                          <p:spTgt spid="201"/>
                                        </p:tgtEl>
                                        <p:attrNameLst>
                                          <p:attrName>ppt_h</p:attrName>
                                        </p:attrNameLst>
                                      </p:cBhvr>
                                      <p:tavLst>
                                        <p:tav tm="0">
                                          <p:val>
                                            <p:fltVal val="0"/>
                                          </p:val>
                                        </p:tav>
                                        <p:tav tm="100000">
                                          <p:val>
                                            <p:strVal val="#ppt_h"/>
                                          </p:val>
                                        </p:tav>
                                      </p:tavLst>
                                    </p:anim>
                                    <p:animEffect transition="in" filter="fade">
                                      <p:cBhvr>
                                        <p:cTn id="9" dur="500"/>
                                        <p:tgtEl>
                                          <p:spTgt spid="20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2"/>
                                        </p:tgtEl>
                                        <p:attrNameLst>
                                          <p:attrName>style.visibility</p:attrName>
                                        </p:attrNameLst>
                                      </p:cBhvr>
                                      <p:to>
                                        <p:strVal val="visible"/>
                                      </p:to>
                                    </p:set>
                                    <p:anim calcmode="lin" valueType="num">
                                      <p:cBhvr>
                                        <p:cTn id="13" dur="500" fill="hold"/>
                                        <p:tgtEl>
                                          <p:spTgt spid="202"/>
                                        </p:tgtEl>
                                        <p:attrNameLst>
                                          <p:attrName>ppt_w</p:attrName>
                                        </p:attrNameLst>
                                      </p:cBhvr>
                                      <p:tavLst>
                                        <p:tav tm="0">
                                          <p:val>
                                            <p:fltVal val="0"/>
                                          </p:val>
                                        </p:tav>
                                        <p:tav tm="100000">
                                          <p:val>
                                            <p:strVal val="#ppt_w"/>
                                          </p:val>
                                        </p:tav>
                                      </p:tavLst>
                                    </p:anim>
                                    <p:anim calcmode="lin" valueType="num">
                                      <p:cBhvr>
                                        <p:cTn id="14" dur="500" fill="hold"/>
                                        <p:tgtEl>
                                          <p:spTgt spid="202"/>
                                        </p:tgtEl>
                                        <p:attrNameLst>
                                          <p:attrName>ppt_h</p:attrName>
                                        </p:attrNameLst>
                                      </p:cBhvr>
                                      <p:tavLst>
                                        <p:tav tm="0">
                                          <p:val>
                                            <p:fltVal val="0"/>
                                          </p:val>
                                        </p:tav>
                                        <p:tav tm="100000">
                                          <p:val>
                                            <p:strVal val="#ppt_h"/>
                                          </p:val>
                                        </p:tav>
                                      </p:tavLst>
                                    </p:anim>
                                    <p:animEffect transition="in" filter="fade">
                                      <p:cBhvr>
                                        <p:cTn id="15" dur="500"/>
                                        <p:tgtEl>
                                          <p:spTgt spid="20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3"/>
                                        </p:tgtEl>
                                        <p:attrNameLst>
                                          <p:attrName>style.visibility</p:attrName>
                                        </p:attrNameLst>
                                      </p:cBhvr>
                                      <p:to>
                                        <p:strVal val="visible"/>
                                      </p:to>
                                    </p:set>
                                    <p:anim calcmode="lin" valueType="num">
                                      <p:cBhvr>
                                        <p:cTn id="19" dur="500" fill="hold"/>
                                        <p:tgtEl>
                                          <p:spTgt spid="203"/>
                                        </p:tgtEl>
                                        <p:attrNameLst>
                                          <p:attrName>ppt_w</p:attrName>
                                        </p:attrNameLst>
                                      </p:cBhvr>
                                      <p:tavLst>
                                        <p:tav tm="0">
                                          <p:val>
                                            <p:fltVal val="0"/>
                                          </p:val>
                                        </p:tav>
                                        <p:tav tm="100000">
                                          <p:val>
                                            <p:strVal val="#ppt_w"/>
                                          </p:val>
                                        </p:tav>
                                      </p:tavLst>
                                    </p:anim>
                                    <p:anim calcmode="lin" valueType="num">
                                      <p:cBhvr>
                                        <p:cTn id="20" dur="500" fill="hold"/>
                                        <p:tgtEl>
                                          <p:spTgt spid="203"/>
                                        </p:tgtEl>
                                        <p:attrNameLst>
                                          <p:attrName>ppt_h</p:attrName>
                                        </p:attrNameLst>
                                      </p:cBhvr>
                                      <p:tavLst>
                                        <p:tav tm="0">
                                          <p:val>
                                            <p:fltVal val="0"/>
                                          </p:val>
                                        </p:tav>
                                        <p:tav tm="100000">
                                          <p:val>
                                            <p:strVal val="#ppt_h"/>
                                          </p:val>
                                        </p:tav>
                                      </p:tavLst>
                                    </p:anim>
                                    <p:animEffect transition="in" filter="fade">
                                      <p:cBhvr>
                                        <p:cTn id="21" dur="500"/>
                                        <p:tgtEl>
                                          <p:spTgt spid="20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4"/>
                                        </p:tgtEl>
                                        <p:attrNameLst>
                                          <p:attrName>style.visibility</p:attrName>
                                        </p:attrNameLst>
                                      </p:cBhvr>
                                      <p:to>
                                        <p:strVal val="visible"/>
                                      </p:to>
                                    </p:set>
                                    <p:anim calcmode="lin" valueType="num">
                                      <p:cBhvr>
                                        <p:cTn id="25" dur="500" fill="hold"/>
                                        <p:tgtEl>
                                          <p:spTgt spid="204"/>
                                        </p:tgtEl>
                                        <p:attrNameLst>
                                          <p:attrName>ppt_w</p:attrName>
                                        </p:attrNameLst>
                                      </p:cBhvr>
                                      <p:tavLst>
                                        <p:tav tm="0">
                                          <p:val>
                                            <p:fltVal val="0"/>
                                          </p:val>
                                        </p:tav>
                                        <p:tav tm="100000">
                                          <p:val>
                                            <p:strVal val="#ppt_w"/>
                                          </p:val>
                                        </p:tav>
                                      </p:tavLst>
                                    </p:anim>
                                    <p:anim calcmode="lin" valueType="num">
                                      <p:cBhvr>
                                        <p:cTn id="26" dur="500" fill="hold"/>
                                        <p:tgtEl>
                                          <p:spTgt spid="204"/>
                                        </p:tgtEl>
                                        <p:attrNameLst>
                                          <p:attrName>ppt_h</p:attrName>
                                        </p:attrNameLst>
                                      </p:cBhvr>
                                      <p:tavLst>
                                        <p:tav tm="0">
                                          <p:val>
                                            <p:fltVal val="0"/>
                                          </p:val>
                                        </p:tav>
                                        <p:tav tm="100000">
                                          <p:val>
                                            <p:strVal val="#ppt_h"/>
                                          </p:val>
                                        </p:tav>
                                      </p:tavLst>
                                    </p:anim>
                                    <p:animEffect transition="in" filter="fade">
                                      <p:cBhvr>
                                        <p:cTn id="27"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3" grpId="0"/>
      <p:bldP spid="20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一、危机与心理危机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087755" y="1613535"/>
            <a:ext cx="9926320" cy="1417955"/>
          </a:xfrm>
          <a:prstGeom prst="rect">
            <a:avLst/>
          </a:prstGeom>
          <a:solidFill>
            <a:schemeClr val="accent2">
              <a:lumMod val="40000"/>
              <a:lumOff val="60000"/>
            </a:schemeClr>
          </a:solidFill>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危机，可以指心理状态的严重失调，心理矛盾激烈冲突难以解决，也可以指精神面临崩溃或精神失常，还可以指发生心理障碍。当一个人出现心理危机时，当事人可能及时察觉，也有可能“不知不觉”。一个自以为遵守某种习惯的行为模式的人，也有可能潜藏着心理危机。染有严重不良瘾癖的人，常常潜伏着心理危机，当去戒除瘾癖时，心理危机便会暴露无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nvSpPr>
        <p:spPr>
          <a:xfrm>
            <a:off x="1151255" y="1099820"/>
            <a:ext cx="4333240" cy="368300"/>
          </a:xfrm>
          <a:prstGeom prst="rect">
            <a:avLst/>
          </a:prstGeom>
          <a:noFill/>
        </p:spPr>
        <p:txBody>
          <a:bodyPr wrap="square" rtlCol="0">
            <a:sp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（二）心理危机</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Line 11"/>
          <p:cNvSpPr>
            <a:spLocks noChangeShapeType="1"/>
          </p:cNvSpPr>
          <p:nvPr>
            <p:custDataLst>
              <p:tags r:id="rId1"/>
            </p:custDataLst>
          </p:nvPr>
        </p:nvSpPr>
        <p:spPr bwMode="auto">
          <a:xfrm flipV="1">
            <a:off x="2491105" y="3968115"/>
            <a:ext cx="1892935" cy="793750"/>
          </a:xfrm>
          <a:prstGeom prst="line">
            <a:avLst/>
          </a:prstGeom>
          <a:noFill/>
          <a:ln w="3810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a:normAutofit/>
          </a:bodyPr>
          <a:lstStyle/>
          <a:p>
            <a:endParaRPr lang="zh-CN" altLang="en-US" sz="1350">
              <a:sym typeface="Arial" panose="020B0604020202020204" pitchFamily="34" charset="0"/>
            </a:endParaRPr>
          </a:p>
        </p:txBody>
      </p:sp>
      <p:sp>
        <p:nvSpPr>
          <p:cNvPr id="11" name="Line 14"/>
          <p:cNvSpPr>
            <a:spLocks noChangeShapeType="1"/>
          </p:cNvSpPr>
          <p:nvPr>
            <p:custDataLst>
              <p:tags r:id="rId2"/>
            </p:custDataLst>
          </p:nvPr>
        </p:nvSpPr>
        <p:spPr bwMode="auto">
          <a:xfrm>
            <a:off x="2588260" y="5051425"/>
            <a:ext cx="1795780" cy="436245"/>
          </a:xfrm>
          <a:prstGeom prst="line">
            <a:avLst/>
          </a:prstGeom>
          <a:noFill/>
          <a:ln w="3810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a:normAutofit/>
          </a:bodyPr>
          <a:lstStyle/>
          <a:p>
            <a:endParaRPr lang="zh-CN" altLang="en-US" sz="1350">
              <a:sym typeface="Arial" panose="020B0604020202020204" pitchFamily="34" charset="0"/>
            </a:endParaRPr>
          </a:p>
        </p:txBody>
      </p:sp>
      <p:sp>
        <p:nvSpPr>
          <p:cNvPr id="12" name="AutoShape 4"/>
          <p:cNvSpPr>
            <a:spLocks noChangeArrowheads="1"/>
          </p:cNvSpPr>
          <p:nvPr>
            <p:custDataLst>
              <p:tags r:id="rId3"/>
            </p:custDataLst>
          </p:nvPr>
        </p:nvSpPr>
        <p:spPr bwMode="gray">
          <a:xfrm>
            <a:off x="4408805" y="3495040"/>
            <a:ext cx="3889375" cy="795020"/>
          </a:xfrm>
          <a:prstGeom prst="roundRect">
            <a:avLst>
              <a:gd name="adj" fmla="val 50000"/>
            </a:avLst>
          </a:prstGeom>
          <a:solidFill>
            <a:srgbClr val="CE8D3E"/>
          </a:solidFill>
          <a:ln>
            <a:noFill/>
          </a:ln>
        </p:spPr>
        <p:txBody>
          <a:bodyPr lIns="34290" tIns="33337" rIns="34290" bIns="33337" anchor="ctr" anchorCtr="1"/>
          <a:lstStyle>
            <a:lvl1pPr eaLnBrk="0" hangingPunct="0">
              <a:spcBef>
                <a:spcPct val="20000"/>
              </a:spcBef>
              <a:buChar char="•"/>
              <a:defRPr kumimoji="1" sz="2800" b="1">
                <a:solidFill>
                  <a:sysClr val="windowText" lastClr="000000"/>
                </a:solidFill>
                <a:latin typeface="Microsoft JhengHei" panose="020B0604030504040204" pitchFamily="34" charset="-120"/>
                <a:ea typeface="Microsoft JhengHei" panose="020B0604030504040204" pitchFamily="34" charset="-120"/>
              </a:defRPr>
            </a:lvl1pPr>
            <a:lvl2pPr marL="742950" indent="-285750" eaLnBrk="0" hangingPunct="0">
              <a:spcBef>
                <a:spcPct val="20000"/>
              </a:spcBef>
              <a:buChar char="–"/>
              <a:defRPr kumimoji="1" sz="2400" b="1">
                <a:solidFill>
                  <a:sysClr val="windowText" lastClr="000000"/>
                </a:solidFill>
                <a:latin typeface="Microsoft JhengHei" panose="020B0604030504040204" pitchFamily="34" charset="-120"/>
                <a:ea typeface="Microsoft JhengHei" panose="020B0604030504040204" pitchFamily="34" charset="-120"/>
              </a:defRPr>
            </a:lvl2pPr>
            <a:lvl3pPr marL="1143000" indent="-228600" eaLnBrk="0" hangingPunct="0">
              <a:spcBef>
                <a:spcPct val="20000"/>
              </a:spcBef>
              <a:buChar char="•"/>
              <a:defRPr kumimoji="1" sz="2000" b="1">
                <a:solidFill>
                  <a:sysClr val="windowText" lastClr="000000"/>
                </a:solidFill>
                <a:latin typeface="Microsoft JhengHei" panose="020B0604030504040204" pitchFamily="34" charset="-120"/>
                <a:ea typeface="Microsoft JhengHei" panose="020B0604030504040204" pitchFamily="34" charset="-120"/>
              </a:defRPr>
            </a:lvl3pPr>
            <a:lvl4pPr marL="1600200" indent="-228600" eaLnBrk="0" hangingPunct="0">
              <a:spcBef>
                <a:spcPct val="20000"/>
              </a:spcBef>
              <a:buChar char="–"/>
              <a:defRPr kumimoji="1" b="1">
                <a:solidFill>
                  <a:sysClr val="windowText" lastClr="000000"/>
                </a:solidFill>
                <a:latin typeface="Microsoft JhengHei" panose="020B0604030504040204" pitchFamily="34" charset="-120"/>
                <a:ea typeface="Microsoft JhengHei" panose="020B0604030504040204" pitchFamily="34" charset="-120"/>
              </a:defRPr>
            </a:lvl4pPr>
            <a:lvl5pPr marL="2057400" indent="-228600" eaLnBrk="0" hangingPunct="0">
              <a:spcBef>
                <a:spcPct val="20000"/>
              </a:spcBef>
              <a:buChar char="»"/>
              <a:defRPr kumimoji="1" sz="2000">
                <a:solidFill>
                  <a:sysClr val="window" lastClr="FFFFFF"/>
                </a:solidFill>
                <a:latin typeface="Arial" panose="020B0604020202020204" pitchFamily="34" charset="0"/>
                <a:ea typeface="PMingLiU" panose="02020500000000000000" pitchFamily="18" charset="-120"/>
              </a:defRPr>
            </a:lvl5pPr>
            <a:lvl6pPr marL="25146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6pPr>
            <a:lvl7pPr marL="29718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7pPr>
            <a:lvl8pPr marL="34290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8pPr>
            <a:lvl9pPr marL="38862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9pPr>
          </a:lstStyle>
          <a:p>
            <a:pPr eaLnBrk="1" hangingPunct="1">
              <a:spcBef>
                <a:spcPct val="0"/>
              </a:spcBef>
              <a:buFontTx/>
              <a:buNone/>
            </a:pPr>
            <a:r>
              <a:rPr lang="zh-CN" altLang="en-US" sz="1600">
                <a:sym typeface="+mn-ea"/>
              </a:rPr>
              <a:t>诱发危机的某个生活事件</a:t>
            </a:r>
            <a:endParaRPr lang="zh-TW" altLang="en-US" sz="1600" b="0" dirty="0">
              <a:solidFill>
                <a:sysClr val="window" lastClr="FFFFFF"/>
              </a:solidFill>
              <a:latin typeface="Calibri" panose="020F0502020204030204" charset="0"/>
              <a:ea typeface="黑体" panose="02010609060101010101" charset="-122"/>
              <a:sym typeface="Arial" panose="020B0604020202020204" pitchFamily="34" charset="0"/>
            </a:endParaRPr>
          </a:p>
        </p:txBody>
      </p:sp>
      <p:sp>
        <p:nvSpPr>
          <p:cNvPr id="14" name="AutoShape 8"/>
          <p:cNvSpPr>
            <a:spLocks noChangeArrowheads="1"/>
          </p:cNvSpPr>
          <p:nvPr>
            <p:custDataLst>
              <p:tags r:id="rId4"/>
            </p:custDataLst>
          </p:nvPr>
        </p:nvSpPr>
        <p:spPr bwMode="gray">
          <a:xfrm>
            <a:off x="4408805" y="4977130"/>
            <a:ext cx="3939540" cy="844550"/>
          </a:xfrm>
          <a:prstGeom prst="roundRect">
            <a:avLst>
              <a:gd name="adj" fmla="val 50000"/>
            </a:avLst>
          </a:prstGeom>
          <a:solidFill>
            <a:srgbClr val="E74D51"/>
          </a:solidFill>
          <a:ln>
            <a:noFill/>
          </a:ln>
        </p:spPr>
        <p:txBody>
          <a:bodyPr lIns="34290" tIns="33337" rIns="34290" bIns="33337" anchor="ctr" anchorCtr="1"/>
          <a:lstStyle>
            <a:lvl1pPr eaLnBrk="0" hangingPunct="0">
              <a:spcBef>
                <a:spcPct val="20000"/>
              </a:spcBef>
              <a:buChar char="•"/>
              <a:defRPr kumimoji="1" sz="2800" b="1">
                <a:solidFill>
                  <a:sysClr val="windowText" lastClr="000000"/>
                </a:solidFill>
                <a:latin typeface="Microsoft JhengHei" panose="020B0604030504040204" pitchFamily="34" charset="-120"/>
                <a:ea typeface="Microsoft JhengHei" panose="020B0604030504040204" pitchFamily="34" charset="-120"/>
              </a:defRPr>
            </a:lvl1pPr>
            <a:lvl2pPr marL="742950" indent="-285750" eaLnBrk="0" hangingPunct="0">
              <a:spcBef>
                <a:spcPct val="20000"/>
              </a:spcBef>
              <a:buChar char="–"/>
              <a:defRPr kumimoji="1" sz="2400" b="1">
                <a:solidFill>
                  <a:sysClr val="windowText" lastClr="000000"/>
                </a:solidFill>
                <a:latin typeface="Microsoft JhengHei" panose="020B0604030504040204" pitchFamily="34" charset="-120"/>
                <a:ea typeface="Microsoft JhengHei" panose="020B0604030504040204" pitchFamily="34" charset="-120"/>
              </a:defRPr>
            </a:lvl2pPr>
            <a:lvl3pPr marL="1143000" indent="-228600" eaLnBrk="0" hangingPunct="0">
              <a:spcBef>
                <a:spcPct val="20000"/>
              </a:spcBef>
              <a:buChar char="•"/>
              <a:defRPr kumimoji="1" sz="2000" b="1">
                <a:solidFill>
                  <a:sysClr val="windowText" lastClr="000000"/>
                </a:solidFill>
                <a:latin typeface="Microsoft JhengHei" panose="020B0604030504040204" pitchFamily="34" charset="-120"/>
                <a:ea typeface="Microsoft JhengHei" panose="020B0604030504040204" pitchFamily="34" charset="-120"/>
              </a:defRPr>
            </a:lvl3pPr>
            <a:lvl4pPr marL="1600200" indent="-228600" eaLnBrk="0" hangingPunct="0">
              <a:spcBef>
                <a:spcPct val="20000"/>
              </a:spcBef>
              <a:buChar char="–"/>
              <a:defRPr kumimoji="1" b="1">
                <a:solidFill>
                  <a:sysClr val="windowText" lastClr="000000"/>
                </a:solidFill>
                <a:latin typeface="Microsoft JhengHei" panose="020B0604030504040204" pitchFamily="34" charset="-120"/>
                <a:ea typeface="Microsoft JhengHei" panose="020B0604030504040204" pitchFamily="34" charset="-120"/>
              </a:defRPr>
            </a:lvl4pPr>
            <a:lvl5pPr marL="2057400" indent="-228600" eaLnBrk="0" hangingPunct="0">
              <a:spcBef>
                <a:spcPct val="20000"/>
              </a:spcBef>
              <a:buChar char="»"/>
              <a:defRPr kumimoji="1" sz="2000">
                <a:solidFill>
                  <a:sysClr val="window" lastClr="FFFFFF"/>
                </a:solidFill>
                <a:latin typeface="Arial" panose="020B0604020202020204" pitchFamily="34" charset="0"/>
                <a:ea typeface="PMingLiU" panose="02020500000000000000" pitchFamily="18" charset="-120"/>
              </a:defRPr>
            </a:lvl5pPr>
            <a:lvl6pPr marL="25146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6pPr>
            <a:lvl7pPr marL="29718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7pPr>
            <a:lvl8pPr marL="34290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8pPr>
            <a:lvl9pPr marL="38862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9pPr>
          </a:lstStyle>
          <a:p>
            <a:pPr eaLnBrk="1" hangingPunct="1">
              <a:spcBef>
                <a:spcPct val="0"/>
              </a:spcBef>
              <a:buFontTx/>
              <a:buNone/>
            </a:pPr>
            <a:r>
              <a:rPr lang="zh-CN" altLang="en-US" sz="1600">
                <a:sym typeface="+mn-ea"/>
              </a:rPr>
              <a:t>个体对自己应对该事件能力的评估</a:t>
            </a:r>
            <a:endParaRPr lang="zh-CN" altLang="zh-TW" sz="1600" b="0" dirty="0">
              <a:solidFill>
                <a:sysClr val="window" lastClr="FFFFFF"/>
              </a:solidFill>
              <a:latin typeface="Calibri" panose="020F0502020204030204" charset="0"/>
              <a:ea typeface="宋体" panose="02010600030101010101" pitchFamily="2" charset="-122"/>
              <a:sym typeface="Arial" panose="020B0604020202020204" pitchFamily="34" charset="0"/>
            </a:endParaRPr>
          </a:p>
        </p:txBody>
      </p:sp>
      <p:sp>
        <p:nvSpPr>
          <p:cNvPr id="5" name="Oval 3"/>
          <p:cNvSpPr>
            <a:spLocks noChangeArrowheads="1"/>
          </p:cNvSpPr>
          <p:nvPr>
            <p:custDataLst>
              <p:tags r:id="rId5"/>
            </p:custDataLst>
          </p:nvPr>
        </p:nvSpPr>
        <p:spPr bwMode="gray">
          <a:xfrm>
            <a:off x="1088390" y="4109720"/>
            <a:ext cx="1711960" cy="1458595"/>
          </a:xfrm>
          <a:prstGeom prst="ellipse">
            <a:avLst/>
          </a:prstGeom>
          <a:solidFill>
            <a:srgbClr val="FA8550">
              <a:lumMod val="20000"/>
              <a:lumOff val="80000"/>
            </a:srgbClr>
          </a:solidFill>
          <a:ln>
            <a:noFill/>
          </a:ln>
        </p:spPr>
        <p:txBody>
          <a:bodyPr lIns="34290" tIns="33337" rIns="34290" bIns="33337" anchor="ctr" anchorCtr="1">
            <a:normAutofit/>
          </a:bodyPr>
          <a:lstStyle>
            <a:lvl1pPr eaLnBrk="0" hangingPunct="0">
              <a:spcBef>
                <a:spcPct val="20000"/>
              </a:spcBef>
              <a:buChar char="•"/>
              <a:defRPr kumimoji="1" sz="2800" b="1">
                <a:solidFill>
                  <a:sysClr val="windowText" lastClr="000000"/>
                </a:solidFill>
                <a:latin typeface="Microsoft JhengHei" panose="020B0604030504040204" pitchFamily="34" charset="-120"/>
                <a:ea typeface="Microsoft JhengHei" panose="020B0604030504040204" pitchFamily="34" charset="-120"/>
              </a:defRPr>
            </a:lvl1pPr>
            <a:lvl2pPr marL="742950" indent="-285750" eaLnBrk="0" hangingPunct="0">
              <a:spcBef>
                <a:spcPct val="20000"/>
              </a:spcBef>
              <a:buChar char="–"/>
              <a:defRPr kumimoji="1" sz="2400" b="1">
                <a:solidFill>
                  <a:sysClr val="windowText" lastClr="000000"/>
                </a:solidFill>
                <a:latin typeface="Microsoft JhengHei" panose="020B0604030504040204" pitchFamily="34" charset="-120"/>
                <a:ea typeface="Microsoft JhengHei" panose="020B0604030504040204" pitchFamily="34" charset="-120"/>
              </a:defRPr>
            </a:lvl2pPr>
            <a:lvl3pPr marL="1143000" indent="-228600" eaLnBrk="0" hangingPunct="0">
              <a:spcBef>
                <a:spcPct val="20000"/>
              </a:spcBef>
              <a:buChar char="•"/>
              <a:defRPr kumimoji="1" sz="2000" b="1">
                <a:solidFill>
                  <a:sysClr val="windowText" lastClr="000000"/>
                </a:solidFill>
                <a:latin typeface="Microsoft JhengHei" panose="020B0604030504040204" pitchFamily="34" charset="-120"/>
                <a:ea typeface="Microsoft JhengHei" panose="020B0604030504040204" pitchFamily="34" charset="-120"/>
              </a:defRPr>
            </a:lvl3pPr>
            <a:lvl4pPr marL="1600200" indent="-228600" eaLnBrk="0" hangingPunct="0">
              <a:spcBef>
                <a:spcPct val="20000"/>
              </a:spcBef>
              <a:buChar char="–"/>
              <a:defRPr kumimoji="1" b="1">
                <a:solidFill>
                  <a:sysClr val="windowText" lastClr="000000"/>
                </a:solidFill>
                <a:latin typeface="Microsoft JhengHei" panose="020B0604030504040204" pitchFamily="34" charset="-120"/>
                <a:ea typeface="Microsoft JhengHei" panose="020B0604030504040204" pitchFamily="34" charset="-120"/>
              </a:defRPr>
            </a:lvl4pPr>
            <a:lvl5pPr marL="2057400" indent="-228600" eaLnBrk="0" hangingPunct="0">
              <a:spcBef>
                <a:spcPct val="20000"/>
              </a:spcBef>
              <a:buChar char="»"/>
              <a:defRPr kumimoji="1" sz="2000">
                <a:solidFill>
                  <a:sysClr val="window" lastClr="FFFFFF"/>
                </a:solidFill>
                <a:latin typeface="Arial" panose="020B0604020202020204" pitchFamily="34" charset="0"/>
                <a:ea typeface="PMingLiU" panose="02020500000000000000" pitchFamily="18" charset="-120"/>
              </a:defRPr>
            </a:lvl5pPr>
            <a:lvl6pPr marL="25146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6pPr>
            <a:lvl7pPr marL="29718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7pPr>
            <a:lvl8pPr marL="34290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8pPr>
            <a:lvl9pPr marL="3886200" indent="-228600" eaLnBrk="0" fontAlgn="base" hangingPunct="0">
              <a:spcBef>
                <a:spcPct val="20000"/>
              </a:spcBef>
              <a:spcAft>
                <a:spcPct val="0"/>
              </a:spcAft>
              <a:buChar char="»"/>
              <a:defRPr kumimoji="1" sz="2000">
                <a:solidFill>
                  <a:sysClr val="window" lastClr="FFFFFF"/>
                </a:solidFill>
                <a:latin typeface="Arial" panose="020B0604020202020204" pitchFamily="34" charset="0"/>
                <a:ea typeface="PMingLiU" panose="02020500000000000000" pitchFamily="18" charset="-120"/>
              </a:defRPr>
            </a:lvl9pPr>
          </a:lstStyle>
          <a:p>
            <a:pPr algn="ctr" eaLnBrk="1" hangingPunct="1">
              <a:spcBef>
                <a:spcPct val="0"/>
              </a:spcBef>
              <a:buFontTx/>
              <a:buNone/>
            </a:pPr>
            <a:endParaRPr lang="zh-TW" altLang="en-US" sz="1800" b="0" dirty="0">
              <a:solidFill>
                <a:sysClr val="window" lastClr="FFFFFF"/>
              </a:solidFill>
              <a:latin typeface="Calibri" panose="020F0502020204030204" charset="0"/>
              <a:ea typeface="黑体" panose="02010609060101010101" charset="-122"/>
              <a:sym typeface="Arial" panose="020B0604020202020204" pitchFamily="34" charset="0"/>
            </a:endParaRPr>
          </a:p>
        </p:txBody>
      </p:sp>
      <p:sp>
        <p:nvSpPr>
          <p:cNvPr id="6" name="椭圆 5"/>
          <p:cNvSpPr/>
          <p:nvPr>
            <p:custDataLst>
              <p:tags r:id="rId6"/>
            </p:custDataLst>
          </p:nvPr>
        </p:nvSpPr>
        <p:spPr>
          <a:xfrm>
            <a:off x="1151890" y="4190365"/>
            <a:ext cx="1558290" cy="1297305"/>
          </a:xfrm>
          <a:prstGeom prst="ellipse">
            <a:avLst/>
          </a:prstGeom>
          <a:solidFill>
            <a:schemeClr val="accent1">
              <a:lumMod val="40000"/>
              <a:lumOff val="60000"/>
            </a:schemeClr>
          </a:solidFill>
          <a:ln>
            <a:noFill/>
          </a:ln>
        </p:spPr>
        <p:style>
          <a:lnRef idx="2">
            <a:srgbClr val="FA8550">
              <a:shade val="50000"/>
            </a:srgbClr>
          </a:lnRef>
          <a:fillRef idx="1">
            <a:srgbClr val="FA8550"/>
          </a:fillRef>
          <a:effectRef idx="0">
            <a:srgbClr val="FA8550"/>
          </a:effectRef>
          <a:fontRef idx="minor">
            <a:sysClr val="window" lastClr="FFFFFF"/>
          </a:fontRef>
        </p:style>
        <p:txBody>
          <a:bodyPr lIns="0" tIns="0" rIns="0" bIns="0" rtlCol="0" anchor="ctr"/>
          <a:lstStyle/>
          <a:p>
            <a:pPr algn="ctr"/>
            <a:r>
              <a:rPr lang="zh-CN" altLang="zh-TW" sz="1600" b="1" dirty="0">
                <a:solidFill>
                  <a:sysClr val="window" lastClr="FFFFFF"/>
                </a:solidFill>
                <a:ea typeface="黑体" panose="02010609060101010101" charset="-122"/>
                <a:sym typeface="Arial" panose="020B0604020202020204" pitchFamily="34" charset="0"/>
              </a:rPr>
              <a:t>心理危机的产生包含两个要素</a:t>
            </a:r>
            <a:endParaRPr lang="zh-CN" altLang="zh-TW" sz="1600" b="1" dirty="0">
              <a:solidFill>
                <a:sysClr val="window" lastClr="FFFFFF"/>
              </a:solidFill>
              <a:ea typeface="黑体" panose="02010609060101010101"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368425" y="1281430"/>
            <a:ext cx="6156325" cy="437515"/>
          </a:xfrm>
          <a:prstGeom prst="rect">
            <a:avLst/>
          </a:prstGeom>
        </p:spPr>
        <p:txBody>
          <a:bodyPr wrap="square">
            <a:sp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（一）大学生危机的种类</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45434" y="1706223"/>
            <a:ext cx="4095750" cy="4095750"/>
          </a:xfrm>
          <a:prstGeom prst="rect">
            <a:avLst/>
          </a:prstGeom>
        </p:spPr>
      </p:pic>
      <p:grpSp>
        <p:nvGrpSpPr>
          <p:cNvPr id="3" name="组合 2"/>
          <p:cNvGrpSpPr/>
          <p:nvPr/>
        </p:nvGrpSpPr>
        <p:grpSpPr>
          <a:xfrm>
            <a:off x="986925" y="2094107"/>
            <a:ext cx="3029327" cy="1409723"/>
            <a:chOff x="5082573" y="2168494"/>
            <a:chExt cx="3029327" cy="1409723"/>
          </a:xfrm>
        </p:grpSpPr>
        <p:sp>
          <p:nvSpPr>
            <p:cNvPr id="4" name="矩形 3"/>
            <p:cNvSpPr/>
            <p:nvPr/>
          </p:nvSpPr>
          <p:spPr>
            <a:xfrm>
              <a:off x="5082573" y="2168494"/>
              <a:ext cx="3029327" cy="5175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 name="文本框 1"/>
            <p:cNvSpPr txBox="1"/>
            <p:nvPr/>
          </p:nvSpPr>
          <p:spPr>
            <a:xfrm>
              <a:off x="5234225" y="2196439"/>
              <a:ext cx="171323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发展性危机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文本框 7"/>
            <p:cNvSpPr txBox="1"/>
            <p:nvPr/>
          </p:nvSpPr>
          <p:spPr>
            <a:xfrm>
              <a:off x="5234223" y="2840982"/>
              <a:ext cx="2714719" cy="737235"/>
            </a:xfrm>
            <a:prstGeom prst="rect">
              <a:avLst/>
            </a:prstGeom>
            <a:noFill/>
          </p:spPr>
          <p:txBody>
            <a:bodyPr wrap="square" rtlCol="0">
              <a:spAutoFit/>
              <a:scene3d>
                <a:camera prst="orthographicFront"/>
                <a:lightRig rig="threePt" dir="t"/>
              </a:scene3d>
              <a:sp3d contourW="12700"/>
            </a:bodyPr>
            <a:p>
              <a:pPr algn="just"/>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发展性危机是个人在正常的成长和发展过程中，急剧的变化或转变所产生的异常反应。</a:t>
              </a:r>
              <a:r>
                <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 </a:t>
              </a:r>
              <a:endPar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9" name="组合 8"/>
          <p:cNvGrpSpPr/>
          <p:nvPr/>
        </p:nvGrpSpPr>
        <p:grpSpPr>
          <a:xfrm>
            <a:off x="4415925" y="2094107"/>
            <a:ext cx="3029327" cy="1409723"/>
            <a:chOff x="5082573" y="2168494"/>
            <a:chExt cx="3029327" cy="1409723"/>
          </a:xfrm>
        </p:grpSpPr>
        <p:sp>
          <p:nvSpPr>
            <p:cNvPr id="10" name="矩形 9"/>
            <p:cNvSpPr/>
            <p:nvPr/>
          </p:nvSpPr>
          <p:spPr>
            <a:xfrm>
              <a:off x="5082573" y="2168494"/>
              <a:ext cx="3029327" cy="5175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1" name="文本框 10"/>
            <p:cNvSpPr txBox="1"/>
            <p:nvPr/>
          </p:nvSpPr>
          <p:spPr>
            <a:xfrm>
              <a:off x="5234225" y="2196439"/>
              <a:ext cx="171323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境遇性危机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2" name="文本框 11"/>
            <p:cNvSpPr txBox="1"/>
            <p:nvPr/>
          </p:nvSpPr>
          <p:spPr>
            <a:xfrm>
              <a:off x="5234224" y="2840982"/>
              <a:ext cx="2714719" cy="737235"/>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境遇性危机是个人无法控制或预测的突发或超常事件。例如，交通事故、自然灾害等。</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3" name="组合 12"/>
          <p:cNvGrpSpPr/>
          <p:nvPr/>
        </p:nvGrpSpPr>
        <p:grpSpPr>
          <a:xfrm>
            <a:off x="986925" y="4265807"/>
            <a:ext cx="3029327" cy="1625623"/>
            <a:chOff x="5082573" y="2168494"/>
            <a:chExt cx="3029327" cy="1625623"/>
          </a:xfrm>
        </p:grpSpPr>
        <p:sp>
          <p:nvSpPr>
            <p:cNvPr id="14" name="矩形 13"/>
            <p:cNvSpPr/>
            <p:nvPr/>
          </p:nvSpPr>
          <p:spPr>
            <a:xfrm>
              <a:off x="5082573" y="2168494"/>
              <a:ext cx="3029327" cy="517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5" name="文本框 14"/>
            <p:cNvSpPr txBox="1"/>
            <p:nvPr/>
          </p:nvSpPr>
          <p:spPr>
            <a:xfrm>
              <a:off x="5234225" y="2196439"/>
              <a:ext cx="171323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存在性危机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6" name="文本框 15"/>
            <p:cNvSpPr txBox="1"/>
            <p:nvPr/>
          </p:nvSpPr>
          <p:spPr>
            <a:xfrm>
              <a:off x="5234224" y="2840982"/>
              <a:ext cx="2714719" cy="953135"/>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存在性危机是一些人生重要而根本问题（人生目的、意义、价值、责任等）的出现导致的个人内心的冲突和焦虑。</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7" name="组合 16"/>
          <p:cNvGrpSpPr/>
          <p:nvPr/>
        </p:nvGrpSpPr>
        <p:grpSpPr>
          <a:xfrm>
            <a:off x="4415925" y="4265807"/>
            <a:ext cx="3029327" cy="1194458"/>
            <a:chOff x="5082573" y="2168494"/>
            <a:chExt cx="3029327" cy="1194458"/>
          </a:xfrm>
        </p:grpSpPr>
        <p:sp>
          <p:nvSpPr>
            <p:cNvPr id="18" name="矩形 17"/>
            <p:cNvSpPr/>
            <p:nvPr/>
          </p:nvSpPr>
          <p:spPr>
            <a:xfrm>
              <a:off x="5082573" y="2168494"/>
              <a:ext cx="3029327" cy="517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9" name="文本框 18"/>
            <p:cNvSpPr txBox="1"/>
            <p:nvPr/>
          </p:nvSpPr>
          <p:spPr>
            <a:xfrm>
              <a:off x="5234225" y="2196439"/>
              <a:ext cx="1407160" cy="460375"/>
            </a:xfrm>
            <a:prstGeom prst="rect">
              <a:avLst/>
            </a:prstGeom>
            <a:noFill/>
          </p:spPr>
          <p:txBody>
            <a:bodyPr wrap="none" rtlCol="0">
              <a:spAutoFit/>
              <a:scene3d>
                <a:camera prst="orthographicFront"/>
                <a:lightRig rig="threePt" dir="t"/>
              </a:scene3d>
              <a:sp3d contourW="12700"/>
            </a:bodyPr>
            <a:p>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内心危机</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 name="文本框 19"/>
            <p:cNvSpPr txBox="1"/>
            <p:nvPr/>
          </p:nvSpPr>
          <p:spPr>
            <a:xfrm>
              <a:off x="5234224" y="2840982"/>
              <a:ext cx="2714719" cy="521970"/>
            </a:xfrm>
            <a:prstGeom prst="rect">
              <a:avLst/>
            </a:prstGeom>
            <a:noFill/>
          </p:spPr>
          <p:txBody>
            <a:bodyPr wrap="square" rtlCol="0">
              <a:spAutoFit/>
              <a:scene3d>
                <a:camera prst="orthographicFront"/>
                <a:lightRig rig="threePt" dir="t"/>
              </a:scene3d>
              <a:sp3d contourW="12700"/>
            </a:bodyPr>
            <a:p>
              <a:pPr algn="just"/>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内心危机是指潜意识中固有的某种心理问题的爆发。</a:t>
              </a:r>
              <a:r>
                <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 </a:t>
              </a:r>
              <a:endParaRPr lang="en-US" altLang="zh-CN" sz="11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right)">
                                      <p:cBhvr>
                                        <p:cTn id="17" dur="500"/>
                                        <p:tgtEl>
                                          <p:spTgt spid="9"/>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ppt_x</p:attrName>
                                        </p:attrNameLst>
                                      </p:cBhvr>
                                      <p:tavLst>
                                        <p:tav tm="0">
                                          <p:val>
                                            <p:strVal val="#ppt_x-#ppt_w*1.125000"/>
                                          </p:val>
                                        </p:tav>
                                        <p:tav tm="100000">
                                          <p:val>
                                            <p:strVal val="#ppt_x"/>
                                          </p:val>
                                        </p:tav>
                                      </p:tavLst>
                                    </p:anim>
                                    <p:animEffect transition="in" filter="wipe(right)">
                                      <p:cBhvr>
                                        <p:cTn id="22" dur="500"/>
                                        <p:tgtEl>
                                          <p:spTgt spid="13"/>
                                        </p:tgtEl>
                                      </p:cBhvr>
                                    </p:animEffect>
                                  </p:childTnLst>
                                </p:cTn>
                              </p:par>
                            </p:childTnLst>
                          </p:cTn>
                        </p:par>
                        <p:par>
                          <p:cTn id="23" fill="hold">
                            <p:stCondLst>
                              <p:cond delay="2000"/>
                            </p:stCondLst>
                            <p:childTnLst>
                              <p:par>
                                <p:cTn id="24" presetID="1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ppt_x</p:attrName>
                                        </p:attrNameLst>
                                      </p:cBhvr>
                                      <p:tavLst>
                                        <p:tav tm="0">
                                          <p:val>
                                            <p:strVal val="#ppt_x-#ppt_w*1.125000"/>
                                          </p:val>
                                        </p:tav>
                                        <p:tav tm="100000">
                                          <p:val>
                                            <p:strVal val="#ppt_x"/>
                                          </p:val>
                                        </p:tav>
                                      </p:tavLst>
                                    </p:anim>
                                    <p:animEffect transition="in" filter="wipe(righ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文本框 1"/>
          <p:cNvSpPr txBox="1"/>
          <p:nvPr/>
        </p:nvSpPr>
        <p:spPr>
          <a:xfrm>
            <a:off x="1805940" y="1443990"/>
            <a:ext cx="4262755" cy="368300"/>
          </a:xfrm>
          <a:prstGeom prst="rect">
            <a:avLst/>
          </a:prstGeom>
          <a:noFill/>
        </p:spPr>
        <p:txBody>
          <a:bodyPr wrap="square" rtlCol="0">
            <a:sp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（二）大学生心理危机的表现</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 name="文本框 2"/>
          <p:cNvSpPr txBox="1"/>
          <p:nvPr>
            <p:custDataLst>
              <p:tags r:id="rId1"/>
            </p:custDataLst>
          </p:nvPr>
        </p:nvSpPr>
        <p:spPr>
          <a:xfrm>
            <a:off x="1374775" y="2664460"/>
            <a:ext cx="1680210" cy="3046095"/>
          </a:xfrm>
          <a:prstGeom prst="rect">
            <a:avLst/>
          </a:prstGeom>
          <a:noFill/>
          <a:ln w="28575">
            <a:solidFill>
              <a:srgbClr val="0070C0"/>
            </a:solidFill>
            <a:prstDash val="sysDot"/>
          </a:ln>
        </p:spPr>
        <p:txBody>
          <a:bodyPr wrap="square" rtlCol="0" anchor="t">
            <a:spAutoFit/>
          </a:bodyPr>
          <a:p>
            <a:r>
              <a:rPr lang="zh-CN" altLang="en-US" sz="1600"/>
              <a:t>身心沉浸于悲痛中，导致记忆和知觉改变，难以区分事物的异同，</a:t>
            </a:r>
            <a:endParaRPr lang="zh-CN" altLang="en-US" sz="1600"/>
          </a:p>
          <a:p>
            <a:r>
              <a:rPr lang="zh-CN" altLang="en-US" sz="1600"/>
              <a:t>体验到的事物间的关系含糊不清，做决定和解决问题的能力受影响，有时害怕自己发</a:t>
            </a:r>
            <a:endParaRPr lang="zh-CN" altLang="en-US" sz="1600"/>
          </a:p>
          <a:p>
            <a:r>
              <a:rPr lang="zh-CN" altLang="en-US" sz="1600"/>
              <a:t>狂。一旦危机解决可迅速恢复知觉。</a:t>
            </a:r>
            <a:endParaRPr lang="zh-CN" altLang="en-US" sz="1600"/>
          </a:p>
        </p:txBody>
      </p:sp>
      <p:sp>
        <p:nvSpPr>
          <p:cNvPr id="86" name="文本框 7"/>
          <p:cNvSpPr txBox="1">
            <a:spLocks noChangeArrowheads="1"/>
          </p:cNvSpPr>
          <p:nvPr>
            <p:custDataLst>
              <p:tags r:id="rId2"/>
            </p:custDataLst>
          </p:nvPr>
        </p:nvSpPr>
        <p:spPr bwMode="auto">
          <a:xfrm>
            <a:off x="1375410" y="2099310"/>
            <a:ext cx="216217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认知方面</a:t>
            </a:r>
            <a:endParaRPr lang="zh-CN" altLang="en-US" sz="2400" dirty="0">
              <a:solidFill>
                <a:schemeClr val="accent1">
                  <a:lumMod val="75000"/>
                </a:schemeClr>
              </a:solidFill>
              <a:latin typeface="+mn-lt"/>
              <a:ea typeface="+mn-ea"/>
              <a:cs typeface="+mn-ea"/>
              <a:sym typeface="+mn-lt"/>
            </a:endParaRPr>
          </a:p>
        </p:txBody>
      </p:sp>
      <p:sp>
        <p:nvSpPr>
          <p:cNvPr id="4" name="文本框 7"/>
          <p:cNvSpPr txBox="1">
            <a:spLocks noChangeArrowheads="1"/>
          </p:cNvSpPr>
          <p:nvPr>
            <p:custDataLst>
              <p:tags r:id="rId3"/>
            </p:custDataLst>
          </p:nvPr>
        </p:nvSpPr>
        <p:spPr bwMode="auto">
          <a:xfrm>
            <a:off x="3598545" y="2099310"/>
            <a:ext cx="394462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情感方面</a:t>
            </a:r>
            <a:endParaRPr lang="zh-CN" altLang="en-US" sz="2400" dirty="0">
              <a:solidFill>
                <a:schemeClr val="accent1">
                  <a:lumMod val="75000"/>
                </a:schemeClr>
              </a:solidFill>
              <a:latin typeface="+mn-lt"/>
              <a:ea typeface="+mn-ea"/>
              <a:cs typeface="+mn-ea"/>
              <a:sym typeface="+mn-lt"/>
            </a:endParaRPr>
          </a:p>
        </p:txBody>
      </p:sp>
      <p:sp>
        <p:nvSpPr>
          <p:cNvPr id="8" name="文本框 7"/>
          <p:cNvSpPr txBox="1"/>
          <p:nvPr>
            <p:custDataLst>
              <p:tags r:id="rId4"/>
            </p:custDataLst>
          </p:nvPr>
        </p:nvSpPr>
        <p:spPr>
          <a:xfrm>
            <a:off x="3599180" y="2664460"/>
            <a:ext cx="1625600" cy="1568450"/>
          </a:xfrm>
          <a:prstGeom prst="rect">
            <a:avLst/>
          </a:prstGeom>
          <a:noFill/>
          <a:ln w="28575">
            <a:solidFill>
              <a:srgbClr val="0070C0"/>
            </a:solidFill>
            <a:prstDash val="sysDot"/>
          </a:ln>
        </p:spPr>
        <p:txBody>
          <a:bodyPr wrap="square" rtlCol="0" anchor="t">
            <a:spAutoFit/>
          </a:bodyPr>
          <a:p>
            <a:r>
              <a:rPr lang="zh-CN" altLang="en-US" sz="1600"/>
              <a:t>当事人表现为高度的焦虑、紧张、丧失感、空虚感，且可伴随恐惧、</a:t>
            </a:r>
            <a:endParaRPr lang="zh-CN" altLang="en-US" sz="1600"/>
          </a:p>
          <a:p>
            <a:r>
              <a:rPr lang="zh-CN" altLang="en-US" sz="1600"/>
              <a:t>愤怒、罪恶、烦恼、羞惭等。</a:t>
            </a:r>
            <a:endParaRPr lang="zh-CN" altLang="en-US" sz="1600"/>
          </a:p>
        </p:txBody>
      </p:sp>
      <p:sp>
        <p:nvSpPr>
          <p:cNvPr id="9" name="文本框 8"/>
          <p:cNvSpPr txBox="1">
            <a:spLocks noChangeArrowheads="1"/>
          </p:cNvSpPr>
          <p:nvPr>
            <p:custDataLst>
              <p:tags r:id="rId5"/>
            </p:custDataLst>
          </p:nvPr>
        </p:nvSpPr>
        <p:spPr bwMode="auto">
          <a:xfrm>
            <a:off x="5848985" y="2099310"/>
            <a:ext cx="2105660"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行为方面</a:t>
            </a:r>
            <a:endParaRPr lang="zh-CN" altLang="en-US" sz="2400" dirty="0">
              <a:solidFill>
                <a:schemeClr val="accent1">
                  <a:lumMod val="75000"/>
                </a:schemeClr>
              </a:solidFill>
              <a:latin typeface="+mn-lt"/>
              <a:ea typeface="+mn-ea"/>
              <a:cs typeface="+mn-ea"/>
              <a:sym typeface="+mn-lt"/>
            </a:endParaRPr>
          </a:p>
        </p:txBody>
      </p:sp>
      <p:sp>
        <p:nvSpPr>
          <p:cNvPr id="10" name="文本框 9"/>
          <p:cNvSpPr txBox="1"/>
          <p:nvPr>
            <p:custDataLst>
              <p:tags r:id="rId6"/>
            </p:custDataLst>
          </p:nvPr>
        </p:nvSpPr>
        <p:spPr>
          <a:xfrm>
            <a:off x="5848985" y="2664460"/>
            <a:ext cx="1861820" cy="3291840"/>
          </a:xfrm>
          <a:prstGeom prst="rect">
            <a:avLst/>
          </a:prstGeom>
          <a:noFill/>
          <a:ln w="28575">
            <a:solidFill>
              <a:srgbClr val="0070C0"/>
            </a:solidFill>
            <a:prstDash val="sysDot"/>
          </a:ln>
        </p:spPr>
        <p:txBody>
          <a:bodyPr wrap="square" rtlCol="0" anchor="t">
            <a:spAutoFit/>
          </a:bodyPr>
          <a:p>
            <a:r>
              <a:rPr lang="zh-CN" altLang="en-US" sz="1600"/>
              <a:t>不能专心学习或工作；回避他人或以特殊方式来孤立自己；令人生厌；与社会联系被破坏，可能发生对自己或周围的破坏性行为；拒绝别人的帮助，认为接受帮助是软弱无力的表现；行为和思维情感不一致；出现过去没有的非典型行为。</a:t>
            </a:r>
            <a:endParaRPr lang="zh-CN" altLang="en-US" sz="1600"/>
          </a:p>
        </p:txBody>
      </p:sp>
      <p:sp>
        <p:nvSpPr>
          <p:cNvPr id="11" name="文本框 10"/>
          <p:cNvSpPr txBox="1"/>
          <p:nvPr>
            <p:custDataLst>
              <p:tags r:id="rId7"/>
            </p:custDataLst>
          </p:nvPr>
        </p:nvSpPr>
        <p:spPr>
          <a:xfrm>
            <a:off x="8213725" y="2664460"/>
            <a:ext cx="1824355" cy="2306955"/>
          </a:xfrm>
          <a:prstGeom prst="rect">
            <a:avLst/>
          </a:prstGeom>
          <a:noFill/>
          <a:ln w="28575">
            <a:solidFill>
              <a:srgbClr val="0070C0"/>
            </a:solidFill>
            <a:prstDash val="sysDot"/>
          </a:ln>
        </p:spPr>
        <p:txBody>
          <a:bodyPr wrap="square" rtlCol="0" anchor="t">
            <a:spAutoFit/>
          </a:bodyPr>
          <a:p>
            <a:r>
              <a:rPr lang="zh-CN" altLang="en-US" sz="1600"/>
              <a:t>竞争对手的缺陷和不足中也蕴含着创业机会。仔细观察竞争对手并与他们进行对比，如果能够比他们提供更方便、更快捷、更实惠的服务，那就等于找到了创业机会。</a:t>
            </a:r>
            <a:endParaRPr lang="zh-CN" altLang="en-US" sz="1600"/>
          </a:p>
        </p:txBody>
      </p:sp>
      <p:sp>
        <p:nvSpPr>
          <p:cNvPr id="12" name="文本框 11"/>
          <p:cNvSpPr txBox="1">
            <a:spLocks noChangeArrowheads="1"/>
          </p:cNvSpPr>
          <p:nvPr>
            <p:custDataLst>
              <p:tags r:id="rId8"/>
            </p:custDataLst>
          </p:nvPr>
        </p:nvSpPr>
        <p:spPr bwMode="auto">
          <a:xfrm>
            <a:off x="8213725" y="2099310"/>
            <a:ext cx="4116705" cy="37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en-US" altLang="zh-CN" sz="2400" dirty="0">
                <a:solidFill>
                  <a:schemeClr val="accent1">
                    <a:lumMod val="75000"/>
                  </a:schemeClr>
                </a:solidFill>
                <a:latin typeface="+mn-lt"/>
                <a:ea typeface="+mn-ea"/>
                <a:cs typeface="+mn-ea"/>
                <a:sym typeface="+mn-lt"/>
              </a:rPr>
              <a:t>  </a:t>
            </a:r>
            <a:r>
              <a:rPr lang="zh-CN" altLang="en-US" sz="2400" dirty="0">
                <a:solidFill>
                  <a:schemeClr val="accent1">
                    <a:lumMod val="75000"/>
                  </a:schemeClr>
                </a:solidFill>
                <a:latin typeface="+mn-lt"/>
                <a:ea typeface="+mn-ea"/>
                <a:cs typeface="+mn-ea"/>
                <a:sym typeface="+mn-lt"/>
              </a:rPr>
              <a:t>躯体方面</a:t>
            </a:r>
            <a:endParaRPr lang="zh-CN" altLang="en-US" sz="2400" dirty="0">
              <a:solidFill>
                <a:schemeClr val="accent1">
                  <a:lumMod val="7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二、大学生心理危机</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722120"/>
            <a:ext cx="9279890" cy="3978275"/>
            <a:chOff x="-380758" y="1213367"/>
            <a:chExt cx="7281707" cy="4123571"/>
          </a:xfrm>
        </p:grpSpPr>
        <p:sp>
          <p:nvSpPr>
            <p:cNvPr id="6" name="矩形 5"/>
            <p:cNvSpPr/>
            <p:nvPr/>
          </p:nvSpPr>
          <p:spPr>
            <a:xfrm>
              <a:off x="-190918" y="1476812"/>
              <a:ext cx="6776960" cy="860257"/>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大学生心理危机的形成是很复杂的，它不是某一种原因和某一个心理问题一一对应的结果，其影响的因素也是多样的。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30" name="组合 29"/>
          <p:cNvGrpSpPr/>
          <p:nvPr/>
        </p:nvGrpSpPr>
        <p:grpSpPr>
          <a:xfrm>
            <a:off x="2165446" y="3168422"/>
            <a:ext cx="1956435" cy="772795"/>
            <a:chOff x="6206701" y="3187817"/>
            <a:chExt cx="1956435" cy="773426"/>
          </a:xfrm>
        </p:grpSpPr>
        <p:sp>
          <p:nvSpPr>
            <p:cNvPr id="2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nvSpPr>
          <p:spPr>
            <a:xfrm>
              <a:off x="6329891" y="3260613"/>
              <a:ext cx="1833245"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家庭问题造成的心理创伤</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nvGrpSpPr>
        <p:grpSpPr>
          <a:xfrm>
            <a:off x="2181956" y="4530501"/>
            <a:ext cx="1956191" cy="773426"/>
            <a:chOff x="6206701" y="3187817"/>
            <a:chExt cx="1956191" cy="773426"/>
          </a:xfrm>
        </p:grpSpPr>
        <p:sp>
          <p:nvSpPr>
            <p:cNvPr id="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nvSpPr>
          <p:spPr>
            <a:xfrm>
              <a:off x="6418156" y="3262112"/>
              <a:ext cx="1623695"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由情感引起的心理危机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nvGrpSpPr>
        <p:grpSpPr>
          <a:xfrm>
            <a:off x="4953487" y="3167787"/>
            <a:ext cx="1955800" cy="772795"/>
            <a:chOff x="6206701" y="3187817"/>
            <a:chExt cx="1956191" cy="773426"/>
          </a:xfrm>
        </p:grpSpPr>
        <p:sp>
          <p:nvSpPr>
            <p:cNvPr id="1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就业竞争引发的心理危机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nvGrpSpPr>
        <p:grpSpPr>
          <a:xfrm>
            <a:off x="4940787" y="4530501"/>
            <a:ext cx="1955800" cy="773426"/>
            <a:chOff x="6206701" y="3187817"/>
            <a:chExt cx="1956191" cy="773426"/>
          </a:xfrm>
        </p:grpSpPr>
        <p:sp>
          <p:nvSpPr>
            <p:cNvPr id="14"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îšḷiḋè"/>
            <p:cNvSpPr/>
            <p:nvPr/>
          </p:nvSpPr>
          <p:spPr>
            <a:xfrm>
              <a:off x="6343888" y="3262112"/>
              <a:ext cx="1744694"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经济因素引起的心理危机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7" name="组合 16"/>
          <p:cNvGrpSpPr/>
          <p:nvPr/>
        </p:nvGrpSpPr>
        <p:grpSpPr>
          <a:xfrm>
            <a:off x="7741137" y="3166521"/>
            <a:ext cx="1955800" cy="773426"/>
            <a:chOff x="6206701" y="3187817"/>
            <a:chExt cx="1956191" cy="773426"/>
          </a:xfrm>
        </p:grpSpPr>
        <p:sp>
          <p:nvSpPr>
            <p:cNvPr id="1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1" name="îšḷiḋè"/>
            <p:cNvSpPr/>
            <p:nvPr/>
          </p:nvSpPr>
          <p:spPr>
            <a:xfrm>
              <a:off x="6361037" y="3262747"/>
              <a:ext cx="1660857"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学业压力引发的心理危机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2" name="组合 21"/>
          <p:cNvGrpSpPr/>
          <p:nvPr/>
        </p:nvGrpSpPr>
        <p:grpSpPr>
          <a:xfrm>
            <a:off x="7699227" y="4530501"/>
            <a:ext cx="1955800" cy="773426"/>
            <a:chOff x="6206701" y="3187817"/>
            <a:chExt cx="1956191" cy="773426"/>
          </a:xfrm>
        </p:grpSpPr>
        <p:sp>
          <p:nvSpPr>
            <p:cNvPr id="2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6" name="îšḷiḋè"/>
            <p:cNvSpPr/>
            <p:nvPr/>
          </p:nvSpPr>
          <p:spPr>
            <a:xfrm>
              <a:off x="6608001" y="3262053"/>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环境适应</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4" name="文本框 3"/>
          <p:cNvSpPr txBox="1"/>
          <p:nvPr/>
        </p:nvSpPr>
        <p:spPr>
          <a:xfrm>
            <a:off x="1373505" y="1150620"/>
            <a:ext cx="3797935" cy="506730"/>
          </a:xfrm>
          <a:prstGeom prst="rect">
            <a:avLst/>
          </a:prstGeom>
          <a:noFill/>
        </p:spPr>
        <p:txBody>
          <a:bodyPr wrap="square" rtlCol="0">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（三）大学生心理危机的主要诱因</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1000"/>
                                        <p:tgtEl>
                                          <p:spTgt spid="30"/>
                                        </p:tgtEl>
                                      </p:cBhvr>
                                    </p:animEffect>
                                    <p:anim calcmode="lin" valueType="num">
                                      <p:cBhvr>
                                        <p:cTn id="11" dur="1000" fill="hold"/>
                                        <p:tgtEl>
                                          <p:spTgt spid="30"/>
                                        </p:tgtEl>
                                        <p:attrNameLst>
                                          <p:attrName>ppt_x</p:attrName>
                                        </p:attrNameLst>
                                      </p:cBhvr>
                                      <p:tavLst>
                                        <p:tav tm="0">
                                          <p:val>
                                            <p:strVal val="#ppt_x"/>
                                          </p:val>
                                        </p:tav>
                                        <p:tav tm="100000">
                                          <p:val>
                                            <p:strVal val="#ppt_x"/>
                                          </p:val>
                                        </p:tav>
                                      </p:tavLst>
                                    </p:anim>
                                    <p:anim calcmode="lin" valueType="num">
                                      <p:cBhvr>
                                        <p:cTn id="12" dur="1000" fill="hold"/>
                                        <p:tgtEl>
                                          <p:spTgt spid="30"/>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三、大学生心理危机干预</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541145" y="1393190"/>
            <a:ext cx="8636635" cy="1580515"/>
          </a:xfrm>
          <a:prstGeom prst="rect">
            <a:avLst/>
          </a:prstGeom>
          <a:solidFill>
            <a:schemeClr val="accent3">
              <a:lumMod val="20000"/>
              <a:lumOff val="80000"/>
            </a:schemeClr>
          </a:solidFill>
        </p:spPr>
        <p:txBody>
          <a:bodyPr wrap="square">
            <a:no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危机干预是指在心理学指导下对有心理危机的个体或群体的一种短期的帮助行为，其目的是及时对经历个人危机、处于困境或遭受挫折和将发生危险的对象提供支持和帮助，使之恢复心理平衡。它不同于一般的心理咨询和治疗，最突出的特点是及时性、迅速性，其有效的行动是成功的关键。高校应该建立全面的心理危机干预机制，尤其是预防性的危机干预机制，以便把问题消除在萌芽状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4" name="组合 3"/>
          <p:cNvGrpSpPr/>
          <p:nvPr/>
        </p:nvGrpSpPr>
        <p:grpSpPr>
          <a:xfrm>
            <a:off x="2091151" y="3564662"/>
            <a:ext cx="1956435" cy="772795"/>
            <a:chOff x="6206701" y="3187817"/>
            <a:chExt cx="1956435" cy="773426"/>
          </a:xfrm>
        </p:grpSpPr>
        <p:sp>
          <p:nvSpPr>
            <p:cNvPr id="11"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šḷiḋè"/>
            <p:cNvSpPr/>
            <p:nvPr/>
          </p:nvSpPr>
          <p:spPr>
            <a:xfrm>
              <a:off x="6329891" y="3260613"/>
              <a:ext cx="1833245"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 预防与教育原则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9" name="组合 18"/>
          <p:cNvGrpSpPr/>
          <p:nvPr/>
        </p:nvGrpSpPr>
        <p:grpSpPr>
          <a:xfrm>
            <a:off x="2107661" y="4926741"/>
            <a:ext cx="1956191" cy="773426"/>
            <a:chOff x="6206701" y="3187817"/>
            <a:chExt cx="1956191" cy="773426"/>
          </a:xfrm>
        </p:grpSpPr>
        <p:sp>
          <p:nvSpPr>
            <p:cNvPr id="24"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5" name="îšḷiḋè"/>
            <p:cNvSpPr/>
            <p:nvPr/>
          </p:nvSpPr>
          <p:spPr>
            <a:xfrm>
              <a:off x="6418156" y="3390382"/>
              <a:ext cx="1623695" cy="396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4. 宣泄原则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7" name="组合 26"/>
          <p:cNvGrpSpPr/>
          <p:nvPr/>
        </p:nvGrpSpPr>
        <p:grpSpPr>
          <a:xfrm>
            <a:off x="4879192" y="3564027"/>
            <a:ext cx="1955800" cy="772795"/>
            <a:chOff x="6206701" y="3187817"/>
            <a:chExt cx="1956191" cy="773426"/>
          </a:xfrm>
        </p:grpSpPr>
        <p:sp>
          <p:nvSpPr>
            <p:cNvPr id="2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 及时性原则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2" name="组合 31"/>
          <p:cNvGrpSpPr/>
          <p:nvPr/>
        </p:nvGrpSpPr>
        <p:grpSpPr>
          <a:xfrm>
            <a:off x="4866492" y="4926741"/>
            <a:ext cx="1955800" cy="773426"/>
            <a:chOff x="6206701" y="3187817"/>
            <a:chExt cx="1956191" cy="773426"/>
          </a:xfrm>
        </p:grpSpPr>
        <p:sp>
          <p:nvSpPr>
            <p:cNvPr id="3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šḷiḋè"/>
            <p:cNvSpPr/>
            <p:nvPr/>
          </p:nvSpPr>
          <p:spPr>
            <a:xfrm>
              <a:off x="6343888" y="3390382"/>
              <a:ext cx="1744694"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5. 持续性原则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5" name="组合 34"/>
          <p:cNvGrpSpPr/>
          <p:nvPr/>
        </p:nvGrpSpPr>
        <p:grpSpPr>
          <a:xfrm>
            <a:off x="7666842" y="3562761"/>
            <a:ext cx="1955800" cy="773426"/>
            <a:chOff x="6206701" y="3187817"/>
            <a:chExt cx="1956191" cy="773426"/>
          </a:xfrm>
        </p:grpSpPr>
        <p:sp>
          <p:nvSpPr>
            <p:cNvPr id="36"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7" name="îšḷiḋè"/>
            <p:cNvSpPr/>
            <p:nvPr/>
          </p:nvSpPr>
          <p:spPr>
            <a:xfrm>
              <a:off x="6361037" y="3262747"/>
              <a:ext cx="1660857"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 价值中立原则</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2" name="文本框 1"/>
          <p:cNvSpPr txBox="1"/>
          <p:nvPr/>
        </p:nvSpPr>
        <p:spPr>
          <a:xfrm>
            <a:off x="1484630" y="3100070"/>
            <a:ext cx="4595495" cy="406400"/>
          </a:xfrm>
          <a:prstGeom prst="rect">
            <a:avLst/>
          </a:prstGeom>
          <a:noFill/>
        </p:spPr>
        <p:txBody>
          <a:bodyPr wrap="square" rtlCol="0">
            <a:no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（一）大学生心理危机干预应遵循的原则</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三、大学生心理危机干</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4" name="组合 3"/>
          <p:cNvGrpSpPr/>
          <p:nvPr/>
        </p:nvGrpSpPr>
        <p:grpSpPr>
          <a:xfrm>
            <a:off x="2091151" y="4445407"/>
            <a:ext cx="1956435" cy="772795"/>
            <a:chOff x="6206701" y="3187817"/>
            <a:chExt cx="1956435" cy="773426"/>
          </a:xfrm>
        </p:grpSpPr>
        <p:sp>
          <p:nvSpPr>
            <p:cNvPr id="11"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šḷiḋè"/>
            <p:cNvSpPr/>
            <p:nvPr/>
          </p:nvSpPr>
          <p:spPr>
            <a:xfrm>
              <a:off x="6329891" y="3260613"/>
              <a:ext cx="1833245" cy="36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（1）平衡模式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7" name="组合 26"/>
          <p:cNvGrpSpPr/>
          <p:nvPr/>
        </p:nvGrpSpPr>
        <p:grpSpPr>
          <a:xfrm>
            <a:off x="4879192" y="4444772"/>
            <a:ext cx="1955800" cy="772795"/>
            <a:chOff x="6206701" y="3187817"/>
            <a:chExt cx="1956191" cy="773426"/>
          </a:xfrm>
        </p:grpSpPr>
        <p:sp>
          <p:nvSpPr>
            <p:cNvPr id="2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（2）认知模式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5" name="组合 34"/>
          <p:cNvGrpSpPr/>
          <p:nvPr/>
        </p:nvGrpSpPr>
        <p:grpSpPr>
          <a:xfrm>
            <a:off x="7666842" y="4443506"/>
            <a:ext cx="1955800" cy="773426"/>
            <a:chOff x="6206701" y="3187817"/>
            <a:chExt cx="1956191" cy="773426"/>
          </a:xfrm>
        </p:grpSpPr>
        <p:sp>
          <p:nvSpPr>
            <p:cNvPr id="36"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7" name="îšḷiḋè"/>
            <p:cNvSpPr/>
            <p:nvPr/>
          </p:nvSpPr>
          <p:spPr>
            <a:xfrm>
              <a:off x="6361037" y="3262747"/>
              <a:ext cx="1660857"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（3）心理社会转变模式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3430" y="1443803"/>
              <a:ext cx="6770981" cy="2443874"/>
            </a:xfrm>
            <a:prstGeom prst="rect">
              <a:avLst/>
            </a:prstGeom>
          </p:spPr>
          <p:txBody>
            <a:bodyPr wrap="square">
              <a:spAutoFit/>
            </a:bodyPr>
            <a:p>
              <a:pPr lvl="0" algn="l">
                <a:lnSpc>
                  <a:spcPct val="100000"/>
                </a:lnSpc>
                <a:spcBef>
                  <a:spcPts val="0"/>
                </a:spcBef>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（二）大学生心理危机干预的对象</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并不是所有的心理问题都构成心理危机，心理危机的干预对象主要是存在心理危机倾向与处于心理危机状态的学生。这些学生一般表现为情绪剧烈波动或认知、躯体、行为等方面有较大改变，且用平常解决问题的方法无法应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l">
                <a:lnSpc>
                  <a:spcPct val="100000"/>
                </a:lnSpc>
                <a:spcBef>
                  <a:spcPts val="0"/>
                </a:spcBef>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（三）大学生心理危机干预的模式</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从心理学角度看，危机干预有平衡，认知和心理社会转变三种基本的模式。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anim calcmode="lin" valueType="num">
                                      <p:cBhvr>
                                        <p:cTn id="16" dur="1000" fill="hold"/>
                                        <p:tgtEl>
                                          <p:spTgt spid="27"/>
                                        </p:tgtEl>
                                        <p:attrNameLst>
                                          <p:attrName>ppt_x</p:attrName>
                                        </p:attrNameLst>
                                      </p:cBhvr>
                                      <p:tavLst>
                                        <p:tav tm="0">
                                          <p:val>
                                            <p:strVal val="#ppt_x"/>
                                          </p:val>
                                        </p:tav>
                                        <p:tav tm="100000">
                                          <p:val>
                                            <p:strVal val="#ppt_x"/>
                                          </p:val>
                                        </p:tav>
                                      </p:tavLst>
                                    </p:anim>
                                    <p:anim calcmode="lin" valueType="num">
                                      <p:cBhvr>
                                        <p:cTn id="17" dur="1000" fill="hold"/>
                                        <p:tgtEl>
                                          <p:spTgt spid="27"/>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1000"/>
                                        <p:tgtEl>
                                          <p:spTgt spid="35"/>
                                        </p:tgtEl>
                                      </p:cBhvr>
                                    </p:animEffect>
                                    <p:anim calcmode="lin" valueType="num">
                                      <p:cBhvr>
                                        <p:cTn id="21" dur="1000" fill="hold"/>
                                        <p:tgtEl>
                                          <p:spTgt spid="35"/>
                                        </p:tgtEl>
                                        <p:attrNameLst>
                                          <p:attrName>ppt_x</p:attrName>
                                        </p:attrNameLst>
                                      </p:cBhvr>
                                      <p:tavLst>
                                        <p:tav tm="0">
                                          <p:val>
                                            <p:strVal val="#ppt_x"/>
                                          </p:val>
                                        </p:tav>
                                        <p:tav tm="100000">
                                          <p:val>
                                            <p:strVal val="#ppt_x"/>
                                          </p:val>
                                        </p:tav>
                                      </p:tavLst>
                                    </p:anim>
                                    <p:anim calcmode="lin" valueType="num">
                                      <p:cBhvr>
                                        <p:cTn id="2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三、大学生心理危机干</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0" name="组合 29"/>
          <p:cNvGrpSpPr/>
          <p:nvPr/>
        </p:nvGrpSpPr>
        <p:grpSpPr>
          <a:xfrm>
            <a:off x="2165446" y="3168422"/>
            <a:ext cx="1956435" cy="772795"/>
            <a:chOff x="6206701" y="3187817"/>
            <a:chExt cx="1956435" cy="773426"/>
          </a:xfrm>
        </p:grpSpPr>
        <p:sp>
          <p:nvSpPr>
            <p:cNvPr id="2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nvSpPr>
          <p:spPr>
            <a:xfrm>
              <a:off x="6329891" y="3260613"/>
              <a:ext cx="1833245" cy="36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 确定问题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nvGrpSpPr>
        <p:grpSpPr>
          <a:xfrm>
            <a:off x="2181956" y="4530501"/>
            <a:ext cx="1956191" cy="773426"/>
            <a:chOff x="6206701" y="3187817"/>
            <a:chExt cx="1956191" cy="773426"/>
          </a:xfrm>
        </p:grpSpPr>
        <p:sp>
          <p:nvSpPr>
            <p:cNvPr id="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šḷiḋè"/>
            <p:cNvSpPr/>
            <p:nvPr/>
          </p:nvSpPr>
          <p:spPr>
            <a:xfrm>
              <a:off x="6418156" y="3262112"/>
              <a:ext cx="1623695"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6. </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获得承诺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9" name="组合 8"/>
          <p:cNvGrpSpPr/>
          <p:nvPr/>
        </p:nvGrpSpPr>
        <p:grpSpPr>
          <a:xfrm>
            <a:off x="4953487" y="3167787"/>
            <a:ext cx="1955800" cy="772795"/>
            <a:chOff x="6206701" y="3187817"/>
            <a:chExt cx="1956191" cy="773426"/>
          </a:xfrm>
        </p:grpSpPr>
        <p:sp>
          <p:nvSpPr>
            <p:cNvPr id="10"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îšḷiḋè"/>
            <p:cNvSpPr/>
            <p:nvPr/>
          </p:nvSpPr>
          <p:spPr>
            <a:xfrm>
              <a:off x="6419469" y="3261537"/>
              <a:ext cx="1585912" cy="6456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 保证求助者安全</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3" name="组合 12"/>
          <p:cNvGrpSpPr/>
          <p:nvPr/>
        </p:nvGrpSpPr>
        <p:grpSpPr>
          <a:xfrm>
            <a:off x="4940787" y="4530501"/>
            <a:ext cx="1955800" cy="773426"/>
            <a:chOff x="6206701" y="3187817"/>
            <a:chExt cx="1956191" cy="773426"/>
          </a:xfrm>
        </p:grpSpPr>
        <p:sp>
          <p:nvSpPr>
            <p:cNvPr id="14"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îšḷiḋè"/>
            <p:cNvSpPr/>
            <p:nvPr/>
          </p:nvSpPr>
          <p:spPr>
            <a:xfrm>
              <a:off x="6343888" y="3262112"/>
              <a:ext cx="1744694"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5. 制订具体计划</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7" name="组合 16"/>
          <p:cNvGrpSpPr/>
          <p:nvPr/>
        </p:nvGrpSpPr>
        <p:grpSpPr>
          <a:xfrm>
            <a:off x="7741137" y="3166521"/>
            <a:ext cx="1955800" cy="773426"/>
            <a:chOff x="6206701" y="3187817"/>
            <a:chExt cx="1956191" cy="773426"/>
          </a:xfrm>
        </p:grpSpPr>
        <p:sp>
          <p:nvSpPr>
            <p:cNvPr id="18"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1" name="îšḷiḋè"/>
            <p:cNvSpPr/>
            <p:nvPr/>
          </p:nvSpPr>
          <p:spPr>
            <a:xfrm>
              <a:off x="6361037" y="3262747"/>
              <a:ext cx="1660857"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 提供支持</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2" name="组合 21"/>
          <p:cNvGrpSpPr/>
          <p:nvPr/>
        </p:nvGrpSpPr>
        <p:grpSpPr>
          <a:xfrm>
            <a:off x="7699227" y="4530501"/>
            <a:ext cx="1955800" cy="773426"/>
            <a:chOff x="6206701" y="3187817"/>
            <a:chExt cx="1956191" cy="773426"/>
          </a:xfrm>
        </p:grpSpPr>
        <p:sp>
          <p:nvSpPr>
            <p:cNvPr id="2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6" name="îšḷiḋè"/>
            <p:cNvSpPr/>
            <p:nvPr/>
          </p:nvSpPr>
          <p:spPr>
            <a:xfrm>
              <a:off x="6390888" y="3321167"/>
              <a:ext cx="1603696" cy="4984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indent="0" algn="ctr" fontAlgn="auto">
                <a:lnSpc>
                  <a:spcPct val="100000"/>
                </a:lnSpc>
                <a:buClrTx/>
                <a:buSzTx/>
                <a:buFontTx/>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4. 提供应对方式</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4" name="右箭头 3"/>
          <p:cNvSpPr/>
          <p:nvPr/>
        </p:nvSpPr>
        <p:spPr>
          <a:xfrm>
            <a:off x="4302760" y="3392805"/>
            <a:ext cx="514985" cy="273050"/>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右箭头 10"/>
          <p:cNvSpPr/>
          <p:nvPr/>
        </p:nvSpPr>
        <p:spPr>
          <a:xfrm>
            <a:off x="7045325" y="3457575"/>
            <a:ext cx="514985" cy="273050"/>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左箭头 14"/>
          <p:cNvSpPr/>
          <p:nvPr/>
        </p:nvSpPr>
        <p:spPr>
          <a:xfrm>
            <a:off x="7059930" y="4827270"/>
            <a:ext cx="485140" cy="292735"/>
          </a:xfrm>
          <a:prstGeom prst="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9" name="左箭头 18"/>
          <p:cNvSpPr/>
          <p:nvPr/>
        </p:nvSpPr>
        <p:spPr>
          <a:xfrm>
            <a:off x="4282440" y="4827270"/>
            <a:ext cx="555625" cy="302895"/>
          </a:xfrm>
          <a:prstGeom prst="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右弧形箭头 23"/>
          <p:cNvSpPr/>
          <p:nvPr/>
        </p:nvSpPr>
        <p:spPr>
          <a:xfrm>
            <a:off x="9655175" y="3816985"/>
            <a:ext cx="495300" cy="788035"/>
          </a:xfrm>
          <a:prstGeom prst="curvedLef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chemeClr val="tx1"/>
              </a:solidFill>
            </a:endParaRPr>
          </a:p>
        </p:txBody>
      </p:sp>
      <p:sp>
        <p:nvSpPr>
          <p:cNvPr id="6" name="矩形 5"/>
          <p:cNvSpPr/>
          <p:nvPr/>
        </p:nvSpPr>
        <p:spPr>
          <a:xfrm>
            <a:off x="1721485" y="2041525"/>
            <a:ext cx="8636635" cy="506730"/>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（四）大学生心理危机干预的步骤</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四、大学生面对危机时的自我调整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3430" y="1443803"/>
              <a:ext cx="6770981" cy="3757364"/>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（一）珍爱生命</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是宇宙之生灵，是经历物质世界无数次偶然的巧合进化而来的最高级物质形态。人类之所以产生，一个生命能够诞生其实都是一个奇迹，所以作为这些奇迹的每一个大学生，需要认识到人的生命是可贵的，它是一切情感、智慧、美好事物的载体。生命的可贵，在于生命溯源的源远流长；生命的可贵，体现在生命的遗传特征；生命的可贵，表现在生命探秘的永无止境。生命是人的一种生存、活着的状态。人不同于动物就在于人活着是有意义的。动物为活着而活着，无理想、无追求，只有本能的满足。但人是有意识的动物，为意义而存在。这就是人的生命的两重性。前者是后者的前提基础，没有生命的存在，谈不上生命的意义，所以世间最宝贵的是什么，是生命，且只有生命。我们反对脱离生命空谈“意义”，反对以生命的牺牲为代价追求所谓的“意义”。大学生珍惜生命，不仅要珍惜自己的生命，而且要珍爱他人的生命。</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四、大学生面对危机时的自我调整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3430" y="1443803"/>
              <a:ext cx="6770981" cy="3749890"/>
            </a:xfrm>
            <a:prstGeom prst="rect">
              <a:avLst/>
            </a:prstGeom>
          </p:spPr>
          <p:txBody>
            <a:bodyPr wrap="square">
              <a:sp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（二）积极创造生命价值</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是珍贵的，大学生要珍惜生命。动物活着是为了吃饭，人活着却不仅仅是为了吃饭，人的生命还有其他的追求。人的生命是一切实践活动的前提和基础，生命还在，发展的可能性就存在，生命与发展的可能性同在。大学生不仅要珍爱生命，并且要在此基础上积极主动地创造生命价值。</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价值是自我价值和社会价值的辩证统一。具体说来，生命价值是个体生命对于个体自我及社会需要的满足。它包含两个方面的内容：一方面指个体通过实践活动满足自我发展自我实现的需要，这也符合马斯洛关于需要层次的基本理论。生命个体通过努力能不断地追求生命、热爱生命，自我感到活得舒展，活得满意，有较高的生存质量；另一方面指个体通过社会实践活动来满足社会和他人的需要，通过对社会对他人的责任和贡献来实现人生价值的追求。大学生处于求学时期，是社会化的前期阶段，其生命价值主要体现为内在价值，即内在的体能、知识、技能、品德的积累。</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四、大学生面对危机时的自我调整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112191" y="1781362"/>
              <a:ext cx="4199413" cy="2670574"/>
            </a:xfrm>
            <a:prstGeom prst="rect">
              <a:avLst/>
            </a:prstGeom>
          </p:spPr>
          <p:txBody>
            <a:bodyPr wrap="square">
              <a:spAutoFit/>
            </a:bodyPr>
            <a:p>
              <a:pPr lvl="0" algn="just">
                <a:lnSpc>
                  <a:spcPct val="150000"/>
                </a:lnSpc>
                <a:spcBef>
                  <a:spcPts val="0"/>
                </a:spcBef>
                <a:spcAft>
                  <a:spcPts val="0"/>
                </a:spcAft>
              </a:pPr>
              <a:r>
                <a:rPr lang="zh-CN" altLang="en-US"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（三）自觉提升生命价值</a:t>
              </a:r>
              <a:endParaRPr lang="zh-CN" altLang="en-US"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生命本身就有着崇高的价值，生命的价值不仅在于肉体的存在、生命的延长和外表的美丽，更重要的是一种精神的存在，在于心灵的善良、灵魂的美丽和人格的健全。作</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为新世纪的大学生，在保持自己身心健康的基础上，服务于他人、服务于社会，通过自己的努力为和谐社会作一份贡献，这将是更有意义更有价值的事情。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10</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珍爱生命　阳光成长</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大学生生命教育与心理危机应对</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185535" y="2605405"/>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一、生命的含义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活着为了什么：生命的意义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185535" y="331724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二、生命的特性</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185535" y="402907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三、生命的意义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185535" y="4740910"/>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四、大学生的生命观</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圆角 2"/>
          <p:cNvSpPr/>
          <p:nvPr/>
        </p:nvSpPr>
        <p:spPr>
          <a:xfrm>
            <a:off x="6185535" y="545274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五、正确看待死亡</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P spid="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一、生命的含义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99236" y="1322980"/>
              <a:ext cx="6777459" cy="4013958"/>
            </a:xfrm>
            <a:prstGeom prst="rect">
              <a:avLst/>
            </a:prstGeom>
          </p:spPr>
          <p:txBody>
            <a:bodyPr wrap="square">
              <a:spAutoFit/>
            </a:bodyPr>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生命泛指有机物和水构成的，一个或多个细胞组成的一类具有稳定的物质和能量代谢现象，能回应刺激、能进行自我复制（繁殖）的半开放物质系统。从这个定义来看，生命首先是由有机物和水构成的细胞组成的，非细胞物质无法构成生命；其次由细胞构成的生命具有稳定的物质和能量代谢特性。所谓物质和能量代谢，主要是指能够稳定地从外界获取物质和能量并将体内产生的废物和多余的热量排放到外界，也就是新陈代谢。只要生命的新陈代谢还在，生命就还存在。比如，植物人，虽然意识和认知活动减弱甚至消失，但机体依然能够进行新陈代谢，所以依然活着；再次，生命具有自我复制的本性追求。不论是什么生命，从病毒和细菌的简单复制到人类的结婚生子，都是为了生命的复制和繁衍，这是生命的本质属性之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这个定义来看，作为生命的这个特殊的半开放物质系统和其他物质系统相比较，它具有以下两大属性：其一，任何一个生命系统存在之后，都会尽量维持新陈代谢活动的延续，换一句话说，就是任何生命都要想办法让自己活着，让自己活着是生命的本质属性，活着是生命的重大追求之一。其次，任何生命都会进行自我复制，也就是把自己的生命用另外一种方式延续下去，也就是说，延续自己生命是任何生命体的第二大属性。</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3145772"/>
            </a:xfrm>
            <a:prstGeom prst="rect">
              <a:avLst/>
            </a:prstGeom>
          </p:spPr>
          <p:txBody>
            <a:bodyPr wrap="square">
              <a:spAutoFit/>
            </a:bodyPr>
            <a:p>
              <a:pPr lvl="0" algn="just">
                <a:lnSpc>
                  <a:spcPct val="125000"/>
                </a:lnSpc>
                <a:spcBef>
                  <a:spcPts val="0"/>
                </a:spcBef>
                <a:spcAft>
                  <a:spcPts val="0"/>
                </a:spcAft>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（一）唯一性</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唯一性也可以称之为独特性。我们每个人从受精卵的那一刻开始，就注定自己的基因序列，构成了生理上与别人的不同；从来到世间的那一声哭泣开始，在心理与行为特点上就具备了独有的特征。每个人存在这个世界上都是唯一而不可复制的，世界上没有完全相同的两片树叶，也没有完全相同的两个人。所以每个人都是唯一而独特的。生活中很多人都想努力成为别人的样子，岂不知人与人之间是不同的，哪怕通过现代化手段，达到外表上的相似，本质上还是两个不同的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二、生命的特性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1299210" y="1496060"/>
            <a:ext cx="9279890" cy="4204335"/>
            <a:chOff x="-380758" y="1213367"/>
            <a:chExt cx="7281707" cy="4123571"/>
          </a:xfrm>
        </p:grpSpPr>
        <p:sp>
          <p:nvSpPr>
            <p:cNvPr id="6" name="矩形 5"/>
            <p:cNvSpPr/>
            <p:nvPr/>
          </p:nvSpPr>
          <p:spPr>
            <a:xfrm>
              <a:off x="-40440" y="1798178"/>
              <a:ext cx="4061393" cy="3145772"/>
            </a:xfrm>
            <a:prstGeom prst="rect">
              <a:avLst/>
            </a:prstGeom>
          </p:spPr>
          <p:txBody>
            <a:bodyPr wrap="square">
              <a:spAutoFit/>
            </a:bodyPr>
            <a:p>
              <a:pPr lvl="0" algn="just">
                <a:lnSpc>
                  <a:spcPct val="125000"/>
                </a:lnSpc>
                <a:spcBef>
                  <a:spcPts val="0"/>
                </a:spcBef>
                <a:spcAft>
                  <a:spcPts val="0"/>
                </a:spcAft>
                <a:buClrTx/>
                <a:buSzTx/>
                <a:buFontTx/>
              </a:pPr>
              <a:r>
                <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（二）不可逆性</a:t>
              </a:r>
              <a:endParaRPr lang="zh-CN" altLang="en-US" sz="18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25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时间的流逝一刻不停息，不会因为谁的财富多，谁的外表好看，就为谁多停留一秒钟。时间的流逝也带来了生命的前进过程，当一年过去，人就长大了一岁，当一天过去，人就比前一天更加成熟，生命是前进的，流逝的时光无法再追回。很多人想要青春永驻，通过一些手段，可以让人保持年轻的容颜，但是却不能让身体素质回到年轻的时候。所以，人们应该珍惜当下的每一天，珍惜眼前的人和事，爱惜自己的健康，不能等到失去的时候，后悔难过，追忆以前的时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3004" y="17062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KSO_WM_DIAGRAM_VIRTUALLY_FRAME" val="{&quot;height&quot;:410.50700787401576,&quot;left&quot;:28.252927064916367,&quot;top&quot;:93.43283464566929,&quot;width&quot;:848.4941595492568}"/>
</p:tagLst>
</file>

<file path=ppt/tags/tag28.xml><?xml version="1.0" encoding="utf-8"?>
<p:tagLst xmlns:p="http://schemas.openxmlformats.org/presentationml/2006/main">
  <p:tag name="MH" val="20180611105247"/>
  <p:tag name="MH_LIBRARY" val="GRAPHIC"/>
  <p:tag name="MH_TYPE" val="Other"/>
  <p:tag name="MH_ORDER" val="1"/>
  <p:tag name="KSO_WM_DIAGRAM_VIRTUALLY_FRAME" val="{&quot;height&quot;:410.50700787401576,&quot;left&quot;:28.252927064916367,&quot;top&quot;:93.43283464566929,&quot;width&quot;:848.4941595492568}"/>
</p:tagLst>
</file>

<file path=ppt/tags/tag29.xml><?xml version="1.0" encoding="utf-8"?>
<p:tagLst xmlns:p="http://schemas.openxmlformats.org/presentationml/2006/main">
  <p:tag name="MH" val="20180611105247"/>
  <p:tag name="MH_LIBRARY" val="GRAPHIC"/>
  <p:tag name="MH_TYPE" val="Other"/>
  <p:tag name="MH_ORDER" val="2"/>
  <p:tag name="KSO_WM_DIAGRAM_VIRTUALLY_FRAME" val="{&quot;height&quot;:410.50700787401576,&quot;left&quot;:28.252927064916367,&quot;top&quot;:93.43283464566929,&quot;width&quot;:848.4941595492568}"/>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MH" val="20180611105247"/>
  <p:tag name="MH_LIBRARY" val="GRAPHIC"/>
  <p:tag name="MH_TYPE" val="SubTitle"/>
  <p:tag name="MH_ORDER" val="1"/>
  <p:tag name="KSO_WM_DIAGRAM_VIRTUALLY_FRAME" val="{&quot;height&quot;:410.50700787401576,&quot;left&quot;:28.252927064916367,&quot;top&quot;:93.43283464566929,&quot;width&quot;:848.4941595492568}"/>
</p:tagLst>
</file>

<file path=ppt/tags/tag31.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32.xml><?xml version="1.0" encoding="utf-8"?>
<p:tagLst xmlns:p="http://schemas.openxmlformats.org/presentationml/2006/main">
  <p:tag name="MH" val="20180611105247"/>
  <p:tag name="MH_LIBRARY" val="GRAPHIC"/>
  <p:tag name="MH_TYPE" val="Other"/>
  <p:tag name="MH_ORDER" val="3"/>
  <p:tag name="KSO_WM_DIAGRAM_VIRTUALLY_FRAME" val="{&quot;height&quot;:410.50700787401576,&quot;left&quot;:28.252927064916367,&quot;top&quot;:93.43283464566929,&quot;width&quot;:848.4941595492568}"/>
</p:tagLst>
</file>

<file path=ppt/tags/tag33.xml><?xml version="1.0" encoding="utf-8"?>
<p:tagLst xmlns:p="http://schemas.openxmlformats.org/presentationml/2006/main">
  <p:tag name="MH" val="20180611105247"/>
  <p:tag name="MH_LIBRARY" val="GRAPHIC"/>
  <p:tag name="MH_TYPE" val="Other"/>
  <p:tag name="MH_ORDER" val="4"/>
  <p:tag name="KSO_WM_DIAGRAM_VIRTUALLY_FRAME" val="{&quot;height&quot;:410.50700787401576,&quot;left&quot;:28.252927064916367,&quot;top&quot;:93.43283464566929,&quot;width&quot;:848.4941595492568}"/>
</p:tagLst>
</file>

<file path=ppt/tags/tag34.xml><?xml version="1.0" encoding="utf-8"?>
<p:tagLst xmlns:p="http://schemas.openxmlformats.org/presentationml/2006/main">
  <p:tag name="MH" val="20180611105247"/>
  <p:tag name="MH_LIBRARY" val="GRAPHIC"/>
  <p:tag name="MH_TYPE" val="Other"/>
  <p:tag name="MH_ORDER" val="5"/>
  <p:tag name="KSO_WM_DIAGRAM_VIRTUALLY_FRAME" val="{&quot;height&quot;:410.50700787401576,&quot;left&quot;:28.252927064916367,&quot;top&quot;:93.43283464566929,&quot;width&quot;:848.4941595492568}"/>
</p:tagLst>
</file>

<file path=ppt/tags/tag35.xml><?xml version="1.0" encoding="utf-8"?>
<p:tagLst xmlns:p="http://schemas.openxmlformats.org/presentationml/2006/main">
  <p:tag name="MH" val="20180611105247"/>
  <p:tag name="MH_LIBRARY" val="GRAPHIC"/>
  <p:tag name="MH_TYPE" val="Other"/>
  <p:tag name="MH_ORDER" val="6"/>
  <p:tag name="KSO_WM_DIAGRAM_VIRTUALLY_FRAME" val="{&quot;height&quot;:410.50700787401576,&quot;left&quot;:28.252927064916367,&quot;top&quot;:93.43283464566929,&quot;width&quot;:848.4941595492568}"/>
</p:tagLst>
</file>

<file path=ppt/tags/tag36.xml><?xml version="1.0" encoding="utf-8"?>
<p:tagLst xmlns:p="http://schemas.openxmlformats.org/presentationml/2006/main">
  <p:tag name="MH" val="20180611105247"/>
  <p:tag name="MH_LIBRARY" val="GRAPHIC"/>
  <p:tag name="MH_TYPE" val="Other"/>
  <p:tag name="MH_ORDER" val="7"/>
  <p:tag name="KSO_WM_DIAGRAM_VIRTUALLY_FRAME" val="{&quot;height&quot;:410.50700787401576,&quot;left&quot;:28.252927064916367,&quot;top&quot;:93.43283464566929,&quot;width&quot;:848.4941595492568}"/>
</p:tagLst>
</file>

<file path=ppt/tags/tag37.xml><?xml version="1.0" encoding="utf-8"?>
<p:tagLst xmlns:p="http://schemas.openxmlformats.org/presentationml/2006/main">
  <p:tag name="MH" val="20180611105247"/>
  <p:tag name="MH_LIBRARY" val="GRAPHIC"/>
  <p:tag name="MH_TYPE" val="Other"/>
  <p:tag name="MH_ORDER" val="8"/>
  <p:tag name="KSO_WM_DIAGRAM_VIRTUALLY_FRAME" val="{&quot;height&quot;:410.50700787401576,&quot;left&quot;:28.252927064916367,&quot;top&quot;:93.43283464566929,&quot;width&quot;:848.4941595492568}"/>
</p:tagLst>
</file>

<file path=ppt/tags/tag38.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39.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MH" val="20180611105247"/>
  <p:tag name="MH_LIBRARY" val="GRAPHIC"/>
  <p:tag name="MH_TYPE" val="Text"/>
  <p:tag name="MH_ORDER" val="1"/>
  <p:tag name="KSO_WM_DIAGRAM_VIRTUALLY_FRAME" val="{&quot;height&quot;:410.50700787401576,&quot;left&quot;:28.252927064916367,&quot;top&quot;:93.43283464566929,&quot;width&quot;:848.4941595492568}"/>
</p:tagLst>
</file>

<file path=ppt/tags/tag41.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i"/>
  <p:tag name="KSO_WM_UNIT_INDEX" val="1_1"/>
  <p:tag name="KSO_WM_UNIT_ID" val="diagram160351_5*n_i*1_1"/>
  <p:tag name="KSO_WM_UNIT_CLEAR" val="1"/>
  <p:tag name="KSO_WM_UNIT_LAYERLEVEL" val="1_1"/>
  <p:tag name="KSO_WM_DIAGRAM_GROUP_CODE" val="n1-1"/>
  <p:tag name="KSO_WM_UNIT_LINE_FORE_SCHEMECOLOR_INDEX" val="5"/>
  <p:tag name="KSO_WM_UNIT_LINE_FILL_TYPE" val="2"/>
  <p:tag name="KSO_WM_UNIT_TEXT_FILL_FORE_SCHEMECOLOR_INDEX" val="13"/>
  <p:tag name="KSO_WM_UNIT_TEXT_FILL_TYPE" val="1"/>
  <p:tag name="KSO_WM_DIAGRAM_VIRTUALLY_FRAME" val="{&quot;height&quot;:443.95,&quot;left&quot;:85.7,&quot;top&quot;:54.95,&quot;width&quot;:585.15}"/>
</p:tagLst>
</file>

<file path=ppt/tags/tag42.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i"/>
  <p:tag name="KSO_WM_UNIT_INDEX" val="1_2"/>
  <p:tag name="KSO_WM_UNIT_ID" val="diagram160351_5*n_i*1_2"/>
  <p:tag name="KSO_WM_UNIT_CLEAR" val="1"/>
  <p:tag name="KSO_WM_UNIT_LAYERLEVEL" val="1_1"/>
  <p:tag name="KSO_WM_DIAGRAM_GROUP_CODE" val="n1-1"/>
  <p:tag name="KSO_WM_UNIT_LINE_FORE_SCHEMECOLOR_INDEX" val="5"/>
  <p:tag name="KSO_WM_UNIT_LINE_FILL_TYPE" val="2"/>
  <p:tag name="KSO_WM_UNIT_TEXT_FILL_FORE_SCHEMECOLOR_INDEX" val="13"/>
  <p:tag name="KSO_WM_UNIT_TEXT_FILL_TYPE" val="1"/>
  <p:tag name="KSO_WM_DIAGRAM_VIRTUALLY_FRAME" val="{&quot;height&quot;:443.95,&quot;left&quot;:85.7,&quot;top&quot;:54.95,&quot;width&quot;:585.15}"/>
</p:tagLst>
</file>

<file path=ppt/tags/tag43.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h_f"/>
  <p:tag name="KSO_WM_UNIT_INDEX" val="1_2_1"/>
  <p:tag name="KSO_WM_UNIT_ID" val="diagram160351_5*n_h_f*1_2_1"/>
  <p:tag name="KSO_WM_UNIT_CLEAR" val="1"/>
  <p:tag name="KSO_WM_UNIT_LAYERLEVEL" val="1_1_1"/>
  <p:tag name="KSO_WM_UNIT_VALUE" val="30"/>
  <p:tag name="KSO_WM_UNIT_HIGHLIGHT" val="0"/>
  <p:tag name="KSO_WM_UNIT_COMPATIBLE" val="0"/>
  <p:tag name="KSO_WM_UNIT_PRESET_TEXT_INDEX" val="4"/>
  <p:tag name="KSO_WM_UNIT_PRESET_TEXT_LEN" val="26"/>
  <p:tag name="KSO_WM_DIAGRAM_GROUP_CODE" val="n1-1"/>
  <p:tag name="KSO_WM_UNIT_FILL_FORE_SCHEMECOLOR_INDEX" val="6"/>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4.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h_f"/>
  <p:tag name="KSO_WM_UNIT_INDEX" val="1_2_2"/>
  <p:tag name="KSO_WM_UNIT_ID" val="diagram160351_5*n_h_f*1_2_2"/>
  <p:tag name="KSO_WM_UNIT_CLEAR" val="1"/>
  <p:tag name="KSO_WM_UNIT_LAYERLEVEL" val="1_1_1"/>
  <p:tag name="KSO_WM_UNIT_VALUE" val="30"/>
  <p:tag name="KSO_WM_UNIT_HIGHLIGHT" val="0"/>
  <p:tag name="KSO_WM_UNIT_COMPATIBLE" val="0"/>
  <p:tag name="KSO_WM_UNIT_PRESET_TEXT_INDEX" val="4"/>
  <p:tag name="KSO_WM_UNIT_PRESET_TEXT_LEN" val="26"/>
  <p:tag name="KSO_WM_DIAGRAM_GROUP_CODE" val="n1-1"/>
  <p:tag name="KSO_WM_UNIT_FILL_FORE_SCHEMECOLOR_INDEX" val="7"/>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5.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i"/>
  <p:tag name="KSO_WM_UNIT_INDEX" val="1_3"/>
  <p:tag name="KSO_WM_UNIT_ID" val="diagram160351_5*n_i*1_3"/>
  <p:tag name="KSO_WM_UNIT_CLEAR" val="1"/>
  <p:tag name="KSO_WM_UNIT_LAYERLEVEL" val="1_1"/>
  <p:tag name="KSO_WM_DIAGRAM_GROUP_CODE" val="n1-1"/>
  <p:tag name="KSO_WM_UNIT_FILL_FORE_SCHEMECOLOR_INDEX" val="5"/>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6.xml><?xml version="1.0" encoding="utf-8"?>
<p:tagLst xmlns:p="http://schemas.openxmlformats.org/presentationml/2006/main">
  <p:tag name="KSO_WM_TAG_VERSION" val="1.0"/>
  <p:tag name="KSO_WM_BEAUTIFY_FLAG" val="#wm#"/>
  <p:tag name="KSO_WM_TEMPLATE_CATEGORY" val="diagram"/>
  <p:tag name="KSO_WM_TEMPLATE_INDEX" val="160351"/>
  <p:tag name="KSO_WM_UNIT_TYPE" val="n_h_f"/>
  <p:tag name="KSO_WM_UNIT_INDEX" val="1_1_1"/>
  <p:tag name="KSO_WM_UNIT_ID" val="diagram160351_5*n_h_f*1_1_1"/>
  <p:tag name="KSO_WM_UNIT_CLEAR" val="1"/>
  <p:tag name="KSO_WM_UNIT_LAYERLEVEL" val="1_1_1"/>
  <p:tag name="KSO_WM_UNIT_VALUE" val="30"/>
  <p:tag name="KSO_WM_UNIT_HIGHLIGHT" val="0"/>
  <p:tag name="KSO_WM_UNIT_COMPATIBLE" val="0"/>
  <p:tag name="KSO_WM_UNIT_PRESET_TEXT_INDEX" val="4"/>
  <p:tag name="KSO_WM_UNIT_PRESET_TEXT_LEN" val="26"/>
  <p:tag name="KSO_WM_DIAGRAM_GROUP_CODE" val="n1-1"/>
  <p:tag name="KSO_WM_UNIT_FILL_FORE_SCHEMECOLOR_INDEX" val="5"/>
  <p:tag name="KSO_WM_UNIT_FILL_TYPE" val="1"/>
  <p:tag name="KSO_WM_UNIT_TEXT_FILL_FORE_SCHEMECOLOR_INDEX" val="14"/>
  <p:tag name="KSO_WM_UNIT_TEXT_FILL_TYPE" val="1"/>
  <p:tag name="KSO_WM_DIAGRAM_VIRTUALLY_FRAME" val="{&quot;height&quot;:443.95,&quot;left&quot;:85.7,&quot;top&quot;:54.95,&quot;width&quot;:585.15}"/>
</p:tagLst>
</file>

<file path=ppt/tags/tag47.xml><?xml version="1.0" encoding="utf-8"?>
<p:tagLst xmlns:p="http://schemas.openxmlformats.org/presentationml/2006/main">
  <p:tag name="KSO_WM_DIAGRAM_VIRTUALLY_FRAME" val="{&quot;height&quot;:371.85,&quot;left&quot;:18.35,&quot;top&quot;:77.8,&quot;width&quot;:952.55}"/>
</p:tagLst>
</file>

<file path=ppt/tags/tag48.xml><?xml version="1.0" encoding="utf-8"?>
<p:tagLst xmlns:p="http://schemas.openxmlformats.org/presentationml/2006/main">
  <p:tag name="KSO_WM_DIAGRAM_VIRTUALLY_FRAME" val="{&quot;height&quot;:371.85,&quot;left&quot;:18.35,&quot;top&quot;:77.8,&quot;width&quot;:952.55}"/>
</p:tagLst>
</file>

<file path=ppt/tags/tag49.xml><?xml version="1.0" encoding="utf-8"?>
<p:tagLst xmlns:p="http://schemas.openxmlformats.org/presentationml/2006/main">
  <p:tag name="KSO_WM_DIAGRAM_VIRTUALLY_FRAME" val="{&quot;height&quot;:371.85,&quot;left&quot;:18.35,&quot;top&quot;:77.8,&quot;width&quot;:952.55}"/>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71.85,&quot;left&quot;:18.35,&quot;top&quot;:77.8,&quot;width&quot;:952.55}"/>
</p:tagLst>
</file>

<file path=ppt/tags/tag51.xml><?xml version="1.0" encoding="utf-8"?>
<p:tagLst xmlns:p="http://schemas.openxmlformats.org/presentationml/2006/main">
  <p:tag name="KSO_WM_DIAGRAM_VIRTUALLY_FRAME" val="{&quot;height&quot;:371.85,&quot;left&quot;:18.35,&quot;top&quot;:77.8,&quot;width&quot;:952.55}"/>
</p:tagLst>
</file>

<file path=ppt/tags/tag52.xml><?xml version="1.0" encoding="utf-8"?>
<p:tagLst xmlns:p="http://schemas.openxmlformats.org/presentationml/2006/main">
  <p:tag name="KSO_WM_DIAGRAM_VIRTUALLY_FRAME" val="{&quot;height&quot;:371.85,&quot;left&quot;:18.35,&quot;top&quot;:77.8,&quot;width&quot;:952.55}"/>
</p:tagLst>
</file>

<file path=ppt/tags/tag53.xml><?xml version="1.0" encoding="utf-8"?>
<p:tagLst xmlns:p="http://schemas.openxmlformats.org/presentationml/2006/main">
  <p:tag name="KSO_WM_DIAGRAM_VIRTUALLY_FRAME" val="{&quot;height&quot;:371.85,&quot;left&quot;:18.35,&quot;top&quot;:77.8,&quot;width&quot;:952.55}"/>
</p:tagLst>
</file>

<file path=ppt/tags/tag54.xml><?xml version="1.0" encoding="utf-8"?>
<p:tagLst xmlns:p="http://schemas.openxmlformats.org/presentationml/2006/main">
  <p:tag name="KSO_WM_DIAGRAM_VIRTUALLY_FRAME" val="{&quot;height&quot;:371.85,&quot;left&quot;:18.35,&quot;top&quot;:77.8,&quot;width&quot;:952.55}"/>
</p:tagLst>
</file>

<file path=ppt/tags/tag55.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6327</Words>
  <Application>WPS 演示</Application>
  <PresentationFormat>宽屏</PresentationFormat>
  <Paragraphs>362</Paragraphs>
  <Slides>30</Slides>
  <Notes>26</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30</vt:i4>
      </vt:variant>
    </vt:vector>
  </HeadingPairs>
  <TitlesOfParts>
    <vt:vector size="48" baseType="lpstr">
      <vt:lpstr>Arial</vt:lpstr>
      <vt:lpstr>宋体</vt:lpstr>
      <vt:lpstr>Wingdings</vt:lpstr>
      <vt:lpstr>思源黑体 CN Regular</vt:lpstr>
      <vt:lpstr>思源宋体 CN</vt:lpstr>
      <vt:lpstr>思源宋体 CN Heavy</vt:lpstr>
      <vt:lpstr>微软雅黑</vt:lpstr>
      <vt:lpstr>Arial Unicode MS</vt:lpstr>
      <vt:lpstr>等线</vt:lpstr>
      <vt:lpstr>Arial Narrow</vt:lpstr>
      <vt:lpstr>Noto Sans S Chinese Regular</vt:lpstr>
      <vt:lpstr>Calibri</vt:lpstr>
      <vt:lpstr>Noto Sans S Chinese Light</vt:lpstr>
      <vt:lpstr>字魂105号-简雅黑</vt:lpstr>
      <vt:lpstr>黑体</vt:lpstr>
      <vt:lpstr>Microsoft JhengHei</vt:lpstr>
      <vt:lpstr>PMingLiU</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250</cp:revision>
  <dcterms:created xsi:type="dcterms:W3CDTF">2022-05-16T06:03:00Z</dcterms:created>
  <dcterms:modified xsi:type="dcterms:W3CDTF">2025-02-26T05:11:16Z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